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1"/>
  </p:notesMasterIdLst>
  <p:sldIdLst>
    <p:sldId id="256" r:id="rId2"/>
    <p:sldId id="494" r:id="rId3"/>
    <p:sldId id="491" r:id="rId4"/>
    <p:sldId id="492" r:id="rId5"/>
    <p:sldId id="495" r:id="rId6"/>
    <p:sldId id="281" r:id="rId7"/>
    <p:sldId id="283" r:id="rId8"/>
    <p:sldId id="282" r:id="rId9"/>
    <p:sldId id="284" r:id="rId10"/>
    <p:sldId id="435" r:id="rId11"/>
    <p:sldId id="460" r:id="rId12"/>
    <p:sldId id="525" r:id="rId13"/>
    <p:sldId id="496" r:id="rId14"/>
    <p:sldId id="289" r:id="rId15"/>
    <p:sldId id="346" r:id="rId16"/>
    <p:sldId id="347" r:id="rId17"/>
    <p:sldId id="445" r:id="rId18"/>
    <p:sldId id="348" r:id="rId19"/>
    <p:sldId id="352" r:id="rId20"/>
    <p:sldId id="470" r:id="rId21"/>
    <p:sldId id="353" r:id="rId22"/>
    <p:sldId id="469" r:id="rId23"/>
    <p:sldId id="447" r:id="rId24"/>
    <p:sldId id="514" r:id="rId25"/>
    <p:sldId id="515" r:id="rId26"/>
    <p:sldId id="516" r:id="rId27"/>
    <p:sldId id="519" r:id="rId28"/>
    <p:sldId id="518" r:id="rId29"/>
    <p:sldId id="520" r:id="rId30"/>
    <p:sldId id="363" r:id="rId31"/>
    <p:sldId id="364" r:id="rId32"/>
    <p:sldId id="451" r:id="rId33"/>
    <p:sldId id="302" r:id="rId34"/>
    <p:sldId id="521" r:id="rId35"/>
    <p:sldId id="524" r:id="rId36"/>
    <p:sldId id="367" r:id="rId37"/>
    <p:sldId id="374" r:id="rId38"/>
    <p:sldId id="375" r:id="rId39"/>
    <p:sldId id="376" r:id="rId40"/>
    <p:sldId id="481" r:id="rId41"/>
    <p:sldId id="454" r:id="rId42"/>
    <p:sldId id="379" r:id="rId43"/>
    <p:sldId id="378" r:id="rId44"/>
    <p:sldId id="422" r:id="rId45"/>
    <p:sldId id="471" r:id="rId46"/>
    <p:sldId id="368" r:id="rId47"/>
    <p:sldId id="369" r:id="rId48"/>
    <p:sldId id="452" r:id="rId49"/>
    <p:sldId id="370" r:id="rId50"/>
    <p:sldId id="465" r:id="rId51"/>
    <p:sldId id="484" r:id="rId52"/>
    <p:sldId id="479" r:id="rId53"/>
    <p:sldId id="477" r:id="rId54"/>
    <p:sldId id="293" r:id="rId55"/>
    <p:sldId id="294" r:id="rId56"/>
    <p:sldId id="438" r:id="rId57"/>
    <p:sldId id="306" r:id="rId58"/>
    <p:sldId id="299" r:id="rId59"/>
    <p:sldId id="417" r:id="rId60"/>
  </p:sldIdLst>
  <p:sldSz cx="9144000" cy="6858000" type="screen4x3"/>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001B"/>
    <a:srgbClr val="CC49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79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CF0939-3491-D54E-A270-B73A0B082868}" type="datetimeFigureOut">
              <a:rPr lang="nl-NL" smtClean="0"/>
              <a:pPr/>
              <a:t>20-3-2018</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E77F96-B69A-B24D-BB09-7BBD6FA07394}" type="slidenum">
              <a:rPr lang="nl-NL" smtClean="0"/>
              <a:pPr/>
              <a:t>‹nr.›</a:t>
            </a:fld>
            <a:endParaRPr lang="nl-NL"/>
          </a:p>
        </p:txBody>
      </p:sp>
    </p:spTree>
    <p:extLst>
      <p:ext uri="{BB962C8B-B14F-4D97-AF65-F5344CB8AC3E}">
        <p14:creationId xmlns:p14="http://schemas.microsoft.com/office/powerpoint/2010/main" val="95285512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9DE77F96-B69A-B24D-BB09-7BBD6FA07394}" type="slidenum">
              <a:rPr lang="nl-NL" smtClean="0"/>
              <a:pPr/>
              <a:t>1</a:t>
            </a:fld>
            <a:endParaRPr lang="nl-NL"/>
          </a:p>
        </p:txBody>
      </p:sp>
    </p:spTree>
    <p:extLst>
      <p:ext uri="{BB962C8B-B14F-4D97-AF65-F5344CB8AC3E}">
        <p14:creationId xmlns:p14="http://schemas.microsoft.com/office/powerpoint/2010/main" val="927288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FF7A0D48-C153-664D-AF83-21EC1D5E3410}" type="slidenum">
              <a:rPr lang="en-US">
                <a:latin typeface="Arial" pitchFamily="-108" charset="0"/>
                <a:ea typeface="ＭＳ Ｐゴシック" pitchFamily="-108" charset="-128"/>
                <a:cs typeface="ＭＳ Ｐゴシック" pitchFamily="-108" charset="-128"/>
              </a:rPr>
              <a:pPr/>
              <a:t>52</a:t>
            </a:fld>
            <a:endParaRPr lang="en-US">
              <a:latin typeface="Arial" pitchFamily="-108" charset="0"/>
              <a:ea typeface="ＭＳ Ｐゴシック" pitchFamily="-108" charset="-128"/>
              <a:cs typeface="ＭＳ Ｐゴシック" pitchFamily="-108" charset="-128"/>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endParaRPr lang="nl-NL">
              <a:latin typeface="Arial" pitchFamily="-108"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4209273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628E6E8E-2F41-5E48-8F1C-E4C3721909C7}" type="slidenum">
              <a:rPr lang="en-US">
                <a:latin typeface="Arial" pitchFamily="-108" charset="0"/>
                <a:ea typeface="ＭＳ Ｐゴシック" pitchFamily="-108" charset="-128"/>
                <a:cs typeface="ＭＳ Ｐゴシック" pitchFamily="-108" charset="-128"/>
              </a:rPr>
              <a:pPr/>
              <a:t>53</a:t>
            </a:fld>
            <a:endParaRPr lang="en-US">
              <a:latin typeface="Arial" pitchFamily="-108" charset="0"/>
              <a:ea typeface="ＭＳ Ｐゴシック" pitchFamily="-108" charset="-128"/>
              <a:cs typeface="ＭＳ Ｐゴシック" pitchFamily="-108" charset="-128"/>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nl-NL">
              <a:latin typeface="Arial" pitchFamily="-108"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2944925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p:spPr>
        <p:txBody>
          <a:bodyPr/>
          <a:lstStyle/>
          <a:p>
            <a:fld id="{C49BCF21-DE2D-624F-8654-97B0CE7DFC58}" type="slidenum">
              <a:rPr lang="en-US">
                <a:latin typeface="Arial" pitchFamily="-65" charset="0"/>
                <a:ea typeface="ＭＳ Ｐゴシック" pitchFamily="-65" charset="-128"/>
                <a:cs typeface="ＭＳ Ｐゴシック" pitchFamily="-65" charset="-128"/>
              </a:rPr>
              <a:pPr/>
              <a:t>58</a:t>
            </a:fld>
            <a:endParaRPr lang="en-US">
              <a:latin typeface="Arial" pitchFamily="-65" charset="0"/>
              <a:ea typeface="ＭＳ Ｐゴシック" pitchFamily="-65" charset="-128"/>
              <a:cs typeface="ＭＳ Ｐゴシック" pitchFamily="-65" charset="-128"/>
            </a:endParaRPr>
          </a:p>
        </p:txBody>
      </p:sp>
      <p:sp>
        <p:nvSpPr>
          <p:cNvPr id="350211" name="Rectangle 1026"/>
          <p:cNvSpPr>
            <a:spLocks noGrp="1" noRot="1" noChangeAspect="1" noChangeArrowheads="1" noTextEdit="1"/>
          </p:cNvSpPr>
          <p:nvPr>
            <p:ph type="sldImg"/>
          </p:nvPr>
        </p:nvSpPr>
        <p:spPr>
          <a:ln/>
        </p:spPr>
      </p:sp>
      <p:sp>
        <p:nvSpPr>
          <p:cNvPr id="350212" name="Rectangle 1027"/>
          <p:cNvSpPr>
            <a:spLocks noGrp="1" noChangeArrowheads="1"/>
          </p:cNvSpPr>
          <p:nvPr>
            <p:ph type="body" idx="1"/>
          </p:nvPr>
        </p:nvSpPr>
        <p:spPr>
          <a:noFill/>
          <a:ln/>
        </p:spPr>
        <p:txBody>
          <a:bodyPr/>
          <a:lstStyle/>
          <a:p>
            <a:pPr eaLnBrk="1" hangingPunct="1"/>
            <a:r>
              <a:rPr lang="en-US">
                <a:latin typeface="Arial" pitchFamily="-65" charset="0"/>
                <a:ea typeface="ＭＳ Ｐゴシック" pitchFamily="-65" charset="-128"/>
                <a:cs typeface="ＭＳ Ｐゴシック" pitchFamily="-65" charset="-128"/>
              </a:rPr>
              <a:t>Senecio jacobaea/alle/pyrrolizidine-alkalo</a:t>
            </a:r>
            <a:r>
              <a:rPr lang="en-US" altLang="ja-JP">
                <a:latin typeface="Arial" pitchFamily="-65" charset="0"/>
                <a:ea typeface="ＭＳ Ｐゴシック" pitchFamily="-65" charset="-128"/>
                <a:cs typeface="ＭＳ Ｐゴシック" pitchFamily="-65" charset="-128"/>
              </a:rPr>
              <a:t>ïden (jacobine, senecionen...)</a:t>
            </a:r>
          </a:p>
          <a:p>
            <a:pPr eaLnBrk="1" hangingPunct="1"/>
            <a:r>
              <a:rPr lang="en-US">
                <a:latin typeface="Arial" pitchFamily="-65" charset="0"/>
                <a:ea typeface="ＭＳ Ｐゴシック" pitchFamily="-65" charset="-128"/>
                <a:cs typeface="ＭＳ Ｐゴシック" pitchFamily="-65" charset="-128"/>
              </a:rPr>
              <a:t>D: verse planten worden soms gegeten in droge perioden (juli, augustus); in hooi lust vee de plant wel.</a:t>
            </a:r>
          </a:p>
          <a:p>
            <a:pPr eaLnBrk="1" hangingPunct="1"/>
            <a:r>
              <a:rPr lang="en-US">
                <a:latin typeface="Arial" pitchFamily="-65" charset="0"/>
                <a:ea typeface="ＭＳ Ｐゴシック" pitchFamily="-65" charset="-128"/>
                <a:cs typeface="ＭＳ Ｐゴシック" pitchFamily="-65" charset="-128"/>
              </a:rPr>
              <a:t>In Engeland maakt Jacobskruiskruid meer schade aan de veestapel dan alle andere gifplanten samen. Acute vergiftigingen zeldzaam. Meeste vergift. verlopen langzaam: ‘seneciosis’. Draaierigheid, wankele gang geen eetlust, vermagering, geelzucht. Probleem treedt geregeld op in B &amp; NL. bij paarden</a:t>
            </a:r>
          </a:p>
        </p:txBody>
      </p:sp>
    </p:spTree>
    <p:extLst>
      <p:ext uri="{BB962C8B-B14F-4D97-AF65-F5344CB8AC3E}">
        <p14:creationId xmlns:p14="http://schemas.microsoft.com/office/powerpoint/2010/main" val="2512111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Vroeger veel aangeplant als middel tegen malaria.</a:t>
            </a:r>
            <a:endParaRPr lang="nl-NL" dirty="0"/>
          </a:p>
        </p:txBody>
      </p:sp>
      <p:sp>
        <p:nvSpPr>
          <p:cNvPr id="4" name="Tijdelijke aanduiding voor dianummer 3"/>
          <p:cNvSpPr>
            <a:spLocks noGrp="1"/>
          </p:cNvSpPr>
          <p:nvPr>
            <p:ph type="sldNum" sz="quarter" idx="10"/>
          </p:nvPr>
        </p:nvSpPr>
        <p:spPr/>
        <p:txBody>
          <a:bodyPr/>
          <a:lstStyle/>
          <a:p>
            <a:fld id="{9DE77F96-B69A-B24D-BB09-7BBD6FA07394}" type="slidenum">
              <a:rPr lang="nl-NL" smtClean="0"/>
              <a:pPr/>
              <a:t>59</a:t>
            </a:fld>
            <a:endParaRPr lang="nl-NL"/>
          </a:p>
        </p:txBody>
      </p:sp>
    </p:spTree>
    <p:extLst>
      <p:ext uri="{BB962C8B-B14F-4D97-AF65-F5344CB8AC3E}">
        <p14:creationId xmlns:p14="http://schemas.microsoft.com/office/powerpoint/2010/main" val="3806229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BE" smtClean="0"/>
              <a:t>Titelstijl van model bewerken</a:t>
            </a:r>
            <a:endParaRPr lang="nl-NL"/>
          </a:p>
        </p:txBody>
      </p:sp>
      <p:sp>
        <p:nvSpPr>
          <p:cNvPr id="3" name="Sub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smtClean="0"/>
              <a:t>Klik om de titelstijl van het model te bewerken</a:t>
            </a:r>
            <a:endParaRPr lang="nl-NL"/>
          </a:p>
        </p:txBody>
      </p:sp>
      <p:sp>
        <p:nvSpPr>
          <p:cNvPr id="4" name="Tijdelijke aanduiding voor datum 3"/>
          <p:cNvSpPr>
            <a:spLocks noGrp="1"/>
          </p:cNvSpPr>
          <p:nvPr>
            <p:ph type="dt" sz="half" idx="10"/>
          </p:nvPr>
        </p:nvSpPr>
        <p:spPr/>
        <p:txBody>
          <a:bodyPr/>
          <a:lstStyle/>
          <a:p>
            <a:fld id="{9D181CAC-217D-FD4C-BF11-CAD6E605AD69}" type="datetimeFigureOut">
              <a:rPr lang="nl-NL" smtClean="0"/>
              <a:pPr/>
              <a:t>20-3-2018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1D16513-D6F3-2D40-BB84-8B7D7B69F9EA}" type="slidenum">
              <a:rPr lang="nl-NL" smtClean="0"/>
              <a:pPr/>
              <a:t>‹nr.›</a:t>
            </a:fld>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mtClean="0"/>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4" name="Tijdelijke aanduiding voor datum 3"/>
          <p:cNvSpPr>
            <a:spLocks noGrp="1"/>
          </p:cNvSpPr>
          <p:nvPr>
            <p:ph type="dt" sz="half" idx="10"/>
          </p:nvPr>
        </p:nvSpPr>
        <p:spPr/>
        <p:txBody>
          <a:bodyPr/>
          <a:lstStyle/>
          <a:p>
            <a:fld id="{9D181CAC-217D-FD4C-BF11-CAD6E605AD69}" type="datetimeFigureOut">
              <a:rPr lang="nl-NL" smtClean="0"/>
              <a:pPr/>
              <a:t>20-3-2018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1D16513-D6F3-2D40-BB84-8B7D7B69F9EA}" type="slidenum">
              <a:rPr lang="nl-NL" smtClean="0"/>
              <a:pPr/>
              <a:t>‹nr.›</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BE" smtClean="0"/>
              <a:t>Titelstijl van model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4" name="Tijdelijke aanduiding voor datum 3"/>
          <p:cNvSpPr>
            <a:spLocks noGrp="1"/>
          </p:cNvSpPr>
          <p:nvPr>
            <p:ph type="dt" sz="half" idx="10"/>
          </p:nvPr>
        </p:nvSpPr>
        <p:spPr/>
        <p:txBody>
          <a:bodyPr/>
          <a:lstStyle/>
          <a:p>
            <a:fld id="{9D181CAC-217D-FD4C-BF11-CAD6E605AD69}" type="datetimeFigureOut">
              <a:rPr lang="nl-NL" smtClean="0"/>
              <a:pPr/>
              <a:t>20-3-2018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1D16513-D6F3-2D40-BB84-8B7D7B69F9EA}" type="slidenum">
              <a:rPr lang="nl-NL" smtClean="0"/>
              <a:pPr/>
              <a:t>‹nr.›</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mtClean="0"/>
              <a:t>Titelstijl van model bewerken</a:t>
            </a:r>
            <a:endParaRPr lang="nl-NL"/>
          </a:p>
        </p:txBody>
      </p:sp>
      <p:sp>
        <p:nvSpPr>
          <p:cNvPr id="3" name="Tijdelijke aanduiding voor inhoud 2"/>
          <p:cNvSpPr>
            <a:spLocks noGrp="1"/>
          </p:cNvSpPr>
          <p:nvPr>
            <p:ph idx="1"/>
          </p:nvPr>
        </p:nvSpPr>
        <p:spPr/>
        <p:txBody>
          <a:body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4" name="Tijdelijke aanduiding voor datum 3"/>
          <p:cNvSpPr>
            <a:spLocks noGrp="1"/>
          </p:cNvSpPr>
          <p:nvPr>
            <p:ph type="dt" sz="half" idx="10"/>
          </p:nvPr>
        </p:nvSpPr>
        <p:spPr/>
        <p:txBody>
          <a:bodyPr/>
          <a:lstStyle/>
          <a:p>
            <a:fld id="{9D181CAC-217D-FD4C-BF11-CAD6E605AD69}" type="datetimeFigureOut">
              <a:rPr lang="nl-NL" smtClean="0"/>
              <a:pPr/>
              <a:t>20-3-2018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1D16513-D6F3-2D40-BB84-8B7D7B69F9EA}" type="slidenum">
              <a:rPr lang="nl-NL" smtClean="0"/>
              <a:pPr/>
              <a:t>‹nr.›</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BE" smtClean="0"/>
              <a:t>Titelstijl van model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smtClean="0"/>
              <a:t>Klik om de tekststijl van het model te bewerken</a:t>
            </a:r>
          </a:p>
        </p:txBody>
      </p:sp>
      <p:sp>
        <p:nvSpPr>
          <p:cNvPr id="4" name="Tijdelijke aanduiding voor datum 3"/>
          <p:cNvSpPr>
            <a:spLocks noGrp="1"/>
          </p:cNvSpPr>
          <p:nvPr>
            <p:ph type="dt" sz="half" idx="10"/>
          </p:nvPr>
        </p:nvSpPr>
        <p:spPr/>
        <p:txBody>
          <a:bodyPr/>
          <a:lstStyle/>
          <a:p>
            <a:fld id="{9D181CAC-217D-FD4C-BF11-CAD6E605AD69}" type="datetimeFigureOut">
              <a:rPr lang="nl-NL" smtClean="0"/>
              <a:pPr/>
              <a:t>20-3-2018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1D16513-D6F3-2D40-BB84-8B7D7B69F9EA}" type="slidenum">
              <a:rPr lang="nl-NL" smtClean="0"/>
              <a:pPr/>
              <a:t>‹nr.›</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mtClean="0"/>
              <a:t>Titelstijl van model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5" name="Tijdelijke aanduiding voor datum 4"/>
          <p:cNvSpPr>
            <a:spLocks noGrp="1"/>
          </p:cNvSpPr>
          <p:nvPr>
            <p:ph type="dt" sz="half" idx="10"/>
          </p:nvPr>
        </p:nvSpPr>
        <p:spPr/>
        <p:txBody>
          <a:bodyPr/>
          <a:lstStyle/>
          <a:p>
            <a:fld id="{9D181CAC-217D-FD4C-BF11-CAD6E605AD69}" type="datetimeFigureOut">
              <a:rPr lang="nl-NL" smtClean="0"/>
              <a:pPr/>
              <a:t>20-3-2018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1D16513-D6F3-2D40-BB84-8B7D7B69F9EA}" type="slidenum">
              <a:rPr lang="nl-NL" smtClean="0"/>
              <a:pPr/>
              <a:t>‹nr.›</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BE" smtClean="0"/>
              <a:t>Titelstijl van model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7" name="Tijdelijke aanduiding voor datum 6"/>
          <p:cNvSpPr>
            <a:spLocks noGrp="1"/>
          </p:cNvSpPr>
          <p:nvPr>
            <p:ph type="dt" sz="half" idx="10"/>
          </p:nvPr>
        </p:nvSpPr>
        <p:spPr/>
        <p:txBody>
          <a:bodyPr/>
          <a:lstStyle/>
          <a:p>
            <a:fld id="{9D181CAC-217D-FD4C-BF11-CAD6E605AD69}" type="datetimeFigureOut">
              <a:rPr lang="nl-NL" smtClean="0"/>
              <a:pPr/>
              <a:t>20-3-2018</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D1D16513-D6F3-2D40-BB84-8B7D7B69F9EA}" type="slidenum">
              <a:rPr lang="nl-NL" smtClean="0"/>
              <a:pPr/>
              <a:t>‹nr.›</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mtClean="0"/>
              <a:t>Titelstijl van model bewerken</a:t>
            </a:r>
            <a:endParaRPr lang="nl-NL"/>
          </a:p>
        </p:txBody>
      </p:sp>
      <p:sp>
        <p:nvSpPr>
          <p:cNvPr id="3" name="Tijdelijke aanduiding voor datum 2"/>
          <p:cNvSpPr>
            <a:spLocks noGrp="1"/>
          </p:cNvSpPr>
          <p:nvPr>
            <p:ph type="dt" sz="half" idx="10"/>
          </p:nvPr>
        </p:nvSpPr>
        <p:spPr/>
        <p:txBody>
          <a:bodyPr/>
          <a:lstStyle/>
          <a:p>
            <a:fld id="{9D181CAC-217D-FD4C-BF11-CAD6E605AD69}" type="datetimeFigureOut">
              <a:rPr lang="nl-NL" smtClean="0"/>
              <a:pPr/>
              <a:t>20-3-2018</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D1D16513-D6F3-2D40-BB84-8B7D7B69F9EA}" type="slidenum">
              <a:rPr lang="nl-NL" smtClean="0"/>
              <a:pPr/>
              <a:t>‹nr.›</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9D181CAC-217D-FD4C-BF11-CAD6E605AD69}" type="datetimeFigureOut">
              <a:rPr lang="nl-NL" smtClean="0"/>
              <a:pPr/>
              <a:t>20-3-2018</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D1D16513-D6F3-2D40-BB84-8B7D7B69F9EA}" type="slidenum">
              <a:rPr lang="nl-NL" smtClean="0"/>
              <a:pPr/>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BE" smtClean="0"/>
              <a:t>Titelstijl van model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Klik om de tekststijl van het model te bewerken</a:t>
            </a:r>
          </a:p>
        </p:txBody>
      </p:sp>
      <p:sp>
        <p:nvSpPr>
          <p:cNvPr id="5" name="Tijdelijke aanduiding voor datum 4"/>
          <p:cNvSpPr>
            <a:spLocks noGrp="1"/>
          </p:cNvSpPr>
          <p:nvPr>
            <p:ph type="dt" sz="half" idx="10"/>
          </p:nvPr>
        </p:nvSpPr>
        <p:spPr/>
        <p:txBody>
          <a:bodyPr/>
          <a:lstStyle/>
          <a:p>
            <a:fld id="{9D181CAC-217D-FD4C-BF11-CAD6E605AD69}" type="datetimeFigureOut">
              <a:rPr lang="nl-NL" smtClean="0"/>
              <a:pPr/>
              <a:t>20-3-2018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1D16513-D6F3-2D40-BB84-8B7D7B69F9EA}" type="slidenum">
              <a:rPr lang="nl-NL" smtClean="0"/>
              <a:pPr/>
              <a:t>‹nr.›</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BE" smtClean="0"/>
              <a:t>Titelstijl van model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Klik om de tekststijl van het model te bewerken</a:t>
            </a:r>
          </a:p>
        </p:txBody>
      </p:sp>
      <p:sp>
        <p:nvSpPr>
          <p:cNvPr id="5" name="Tijdelijke aanduiding voor datum 4"/>
          <p:cNvSpPr>
            <a:spLocks noGrp="1"/>
          </p:cNvSpPr>
          <p:nvPr>
            <p:ph type="dt" sz="half" idx="10"/>
          </p:nvPr>
        </p:nvSpPr>
        <p:spPr/>
        <p:txBody>
          <a:bodyPr/>
          <a:lstStyle/>
          <a:p>
            <a:fld id="{9D181CAC-217D-FD4C-BF11-CAD6E605AD69}" type="datetimeFigureOut">
              <a:rPr lang="nl-NL" smtClean="0"/>
              <a:pPr/>
              <a:t>20-3-2018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1D16513-D6F3-2D40-BB84-8B7D7B69F9EA}" type="slidenum">
              <a:rPr lang="nl-NL" smtClean="0"/>
              <a:pPr/>
              <a:t>‹nr.›</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BE" smtClean="0"/>
              <a:t>Titelstijl van model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181CAC-217D-FD4C-BF11-CAD6E605AD69}" type="datetimeFigureOut">
              <a:rPr lang="nl-NL" smtClean="0"/>
              <a:pPr/>
              <a:t>20-3-2018</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D16513-D6F3-2D40-BB84-8B7D7B69F9EA}" type="slidenum">
              <a:rPr lang="nl-NL" smtClean="0"/>
              <a:pPr/>
              <a:t>‹nr.›</a:t>
            </a:fld>
            <a:endParaRPr 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5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smtClean="0">
                <a:solidFill>
                  <a:srgbClr val="008000"/>
                </a:solidFill>
              </a:rPr>
              <a:t>Risicoplanten voor paarden</a:t>
            </a:r>
            <a:endParaRPr lang="nl-NL" dirty="0">
              <a:solidFill>
                <a:srgbClr val="008000"/>
              </a:solidFill>
            </a:endParaRPr>
          </a:p>
        </p:txBody>
      </p:sp>
      <p:sp>
        <p:nvSpPr>
          <p:cNvPr id="3" name="Subtitel 2"/>
          <p:cNvSpPr>
            <a:spLocks noGrp="1"/>
          </p:cNvSpPr>
          <p:nvPr>
            <p:ph type="subTitle" idx="1"/>
          </p:nvPr>
        </p:nvSpPr>
        <p:spPr/>
        <p:txBody>
          <a:bodyPr/>
          <a:lstStyle/>
          <a:p>
            <a:endParaRPr lang="nl-NL" dirty="0" smtClean="0"/>
          </a:p>
          <a:p>
            <a:r>
              <a:rPr lang="nl-NL" dirty="0" smtClean="0">
                <a:solidFill>
                  <a:srgbClr val="008000"/>
                </a:solidFill>
              </a:rPr>
              <a:t>Marcel De Cleene</a:t>
            </a:r>
            <a:endParaRPr lang="nl-NL" dirty="0">
              <a:solidFill>
                <a:srgbClr val="008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41552" y="219798"/>
            <a:ext cx="7772400" cy="1470025"/>
          </a:xfrm>
        </p:spPr>
        <p:txBody>
          <a:bodyPr>
            <a:normAutofit/>
          </a:bodyPr>
          <a:lstStyle/>
          <a:p>
            <a:pPr algn="just"/>
            <a:r>
              <a:rPr lang="nl-NL" sz="2400" dirty="0" smtClean="0">
                <a:solidFill>
                  <a:srgbClr val="008000"/>
                </a:solidFill>
                <a:latin typeface="Geneva"/>
                <a:cs typeface="Geneva"/>
              </a:rPr>
              <a:t>Casus esdoorn</a:t>
            </a:r>
            <a:endParaRPr lang="nl-NL" sz="2400" dirty="0">
              <a:solidFill>
                <a:srgbClr val="008000"/>
              </a:solidFill>
              <a:latin typeface="Geneva"/>
              <a:cs typeface="Geneva"/>
            </a:endParaRPr>
          </a:p>
        </p:txBody>
      </p:sp>
      <p:sp>
        <p:nvSpPr>
          <p:cNvPr id="3" name="Subtitel 2"/>
          <p:cNvSpPr>
            <a:spLocks noGrp="1"/>
          </p:cNvSpPr>
          <p:nvPr>
            <p:ph type="subTitle" idx="1"/>
          </p:nvPr>
        </p:nvSpPr>
        <p:spPr>
          <a:xfrm>
            <a:off x="441552" y="1929337"/>
            <a:ext cx="7772400" cy="4640178"/>
          </a:xfrm>
        </p:spPr>
        <p:txBody>
          <a:bodyPr>
            <a:normAutofit/>
          </a:bodyPr>
          <a:lstStyle/>
          <a:p>
            <a:pPr algn="just"/>
            <a:endParaRPr lang="nl-NL" sz="2400" dirty="0" smtClean="0">
              <a:solidFill>
                <a:srgbClr val="000000"/>
              </a:solidFill>
              <a:latin typeface="Geneva"/>
              <a:cs typeface="Geneva"/>
            </a:endParaRPr>
          </a:p>
        </p:txBody>
      </p:sp>
      <p:pic>
        <p:nvPicPr>
          <p:cNvPr id="5" name="Afbeelding 4" descr="hyopgl.jpg"/>
          <p:cNvPicPr>
            <a:picLocks noChangeAspect="1"/>
          </p:cNvPicPr>
          <p:nvPr/>
        </p:nvPicPr>
        <p:blipFill>
          <a:blip r:embed="rId2"/>
          <a:stretch>
            <a:fillRect/>
          </a:stretch>
        </p:blipFill>
        <p:spPr>
          <a:xfrm>
            <a:off x="2273300" y="2866571"/>
            <a:ext cx="4597400" cy="1625600"/>
          </a:xfrm>
          <a:prstGeom prst="rect">
            <a:avLst/>
          </a:prstGeom>
        </p:spPr>
      </p:pic>
      <p:sp>
        <p:nvSpPr>
          <p:cNvPr id="6" name="Tekstvak 5"/>
          <p:cNvSpPr txBox="1"/>
          <p:nvPr/>
        </p:nvSpPr>
        <p:spPr>
          <a:xfrm>
            <a:off x="3846625" y="5176762"/>
            <a:ext cx="1493693" cy="369332"/>
          </a:xfrm>
          <a:prstGeom prst="rect">
            <a:avLst/>
          </a:prstGeom>
          <a:noFill/>
        </p:spPr>
        <p:txBody>
          <a:bodyPr wrap="none" rtlCol="0">
            <a:spAutoFit/>
          </a:bodyPr>
          <a:lstStyle/>
          <a:p>
            <a:r>
              <a:rPr lang="nl-NL" b="1" dirty="0" smtClean="0"/>
              <a:t>hypoglycine a</a:t>
            </a:r>
            <a:endParaRPr lang="nl-NL" b="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41552" y="219798"/>
            <a:ext cx="7772400" cy="1470025"/>
          </a:xfrm>
        </p:spPr>
        <p:txBody>
          <a:bodyPr>
            <a:normAutofit/>
          </a:bodyPr>
          <a:lstStyle/>
          <a:p>
            <a:pPr algn="just"/>
            <a:r>
              <a:rPr lang="nl-NL" sz="2400" dirty="0" smtClean="0">
                <a:solidFill>
                  <a:srgbClr val="008000"/>
                </a:solidFill>
                <a:latin typeface="Geneva"/>
                <a:cs typeface="Geneva"/>
              </a:rPr>
              <a:t>Casus esdoorn</a:t>
            </a:r>
            <a:endParaRPr lang="nl-NL" sz="2400" dirty="0">
              <a:solidFill>
                <a:srgbClr val="008000"/>
              </a:solidFill>
              <a:latin typeface="Geneva"/>
              <a:cs typeface="Geneva"/>
            </a:endParaRPr>
          </a:p>
        </p:txBody>
      </p:sp>
      <p:sp>
        <p:nvSpPr>
          <p:cNvPr id="3" name="Subtitel 2"/>
          <p:cNvSpPr>
            <a:spLocks noGrp="1"/>
          </p:cNvSpPr>
          <p:nvPr>
            <p:ph type="subTitle" idx="1"/>
          </p:nvPr>
        </p:nvSpPr>
        <p:spPr>
          <a:xfrm>
            <a:off x="441552" y="1929337"/>
            <a:ext cx="7772400" cy="4640178"/>
          </a:xfrm>
        </p:spPr>
        <p:txBody>
          <a:bodyPr>
            <a:normAutofit/>
          </a:bodyPr>
          <a:lstStyle/>
          <a:p>
            <a:pPr algn="just"/>
            <a:r>
              <a:rPr lang="nl-BE" sz="2400" dirty="0" smtClean="0">
                <a:solidFill>
                  <a:srgbClr val="000000"/>
                </a:solidFill>
                <a:latin typeface="Geneva"/>
                <a:cs typeface="Geneva"/>
              </a:rPr>
              <a:t>Herfst tot 16 december 2013: </a:t>
            </a:r>
          </a:p>
          <a:p>
            <a:pPr algn="just"/>
            <a:r>
              <a:rPr lang="nl-BE" sz="2400" dirty="0" smtClean="0">
                <a:solidFill>
                  <a:srgbClr val="000000"/>
                </a:solidFill>
                <a:latin typeface="Geneva"/>
                <a:cs typeface="Geneva"/>
              </a:rPr>
              <a:t>352 vergiftigingsgevallen bij </a:t>
            </a:r>
            <a:r>
              <a:rPr lang="nl-BE" sz="2400" b="1" dirty="0" smtClean="0">
                <a:solidFill>
                  <a:srgbClr val="B2001B"/>
                </a:solidFill>
                <a:latin typeface="Geneva"/>
                <a:cs typeface="Geneva"/>
              </a:rPr>
              <a:t>paarden</a:t>
            </a:r>
            <a:r>
              <a:rPr lang="nl-BE" sz="2400" dirty="0" smtClean="0">
                <a:solidFill>
                  <a:srgbClr val="000000"/>
                </a:solidFill>
                <a:latin typeface="Geneva"/>
                <a:cs typeface="Geneva"/>
              </a:rPr>
              <a:t> aan de </a:t>
            </a:r>
            <a:r>
              <a:rPr lang="nl-BE" sz="2400" b="1" dirty="0" smtClean="0">
                <a:solidFill>
                  <a:srgbClr val="B2001B"/>
                </a:solidFill>
                <a:latin typeface="Geneva"/>
                <a:cs typeface="Geneva"/>
              </a:rPr>
              <a:t>Faculteit Diergeneeskunde van de ULg </a:t>
            </a:r>
            <a:r>
              <a:rPr lang="nl-BE" sz="2400" dirty="0" smtClean="0">
                <a:solidFill>
                  <a:srgbClr val="000000"/>
                </a:solidFill>
                <a:latin typeface="Geneva"/>
                <a:cs typeface="Geneva"/>
              </a:rPr>
              <a:t>en bij het Franse epidemiologisch aanmeldingspunt </a:t>
            </a:r>
            <a:r>
              <a:rPr lang="nl-BE" sz="2400" b="1" dirty="0" smtClean="0">
                <a:solidFill>
                  <a:srgbClr val="B2001B"/>
                </a:solidFill>
                <a:latin typeface="Geneva"/>
                <a:cs typeface="Geneva"/>
              </a:rPr>
              <a:t>RESPE</a:t>
            </a:r>
            <a:r>
              <a:rPr lang="nl-BE" sz="2400" dirty="0" smtClean="0">
                <a:solidFill>
                  <a:srgbClr val="000000"/>
                </a:solidFill>
                <a:latin typeface="Geneva"/>
                <a:cs typeface="Geneva"/>
              </a:rPr>
              <a:t>. Vergiftigingsgevallen vooral in België (126 gevallen), Frankrijk (95), Duitsland (47), Groot-Brittannië (41), Nederland (22), Zwitserland (11), Tsjechië (8) en Ierland (2). </a:t>
            </a:r>
            <a:endParaRPr lang="nl-NL" sz="2400" dirty="0" smtClean="0">
              <a:solidFill>
                <a:srgbClr val="000000"/>
              </a:solidFill>
              <a:latin typeface="Geneva"/>
              <a:cs typeface="Geneva"/>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41552" y="219798"/>
            <a:ext cx="7772400" cy="1470025"/>
          </a:xfrm>
        </p:spPr>
        <p:txBody>
          <a:bodyPr>
            <a:normAutofit/>
          </a:bodyPr>
          <a:lstStyle/>
          <a:p>
            <a:pPr algn="just"/>
            <a:r>
              <a:rPr lang="nl-NL" sz="2400" dirty="0" smtClean="0">
                <a:solidFill>
                  <a:srgbClr val="008000"/>
                </a:solidFill>
                <a:latin typeface="Geneva"/>
                <a:cs typeface="Geneva"/>
              </a:rPr>
              <a:t>Casus esdoorn</a:t>
            </a:r>
            <a:endParaRPr lang="nl-NL" sz="2400" dirty="0">
              <a:solidFill>
                <a:srgbClr val="008000"/>
              </a:solidFill>
              <a:latin typeface="Geneva"/>
              <a:cs typeface="Geneva"/>
            </a:endParaRPr>
          </a:p>
        </p:txBody>
      </p:sp>
      <p:sp>
        <p:nvSpPr>
          <p:cNvPr id="3" name="Subtitel 2"/>
          <p:cNvSpPr>
            <a:spLocks noGrp="1"/>
          </p:cNvSpPr>
          <p:nvPr>
            <p:ph type="subTitle" idx="1"/>
          </p:nvPr>
        </p:nvSpPr>
        <p:spPr>
          <a:xfrm>
            <a:off x="441552" y="1929337"/>
            <a:ext cx="7772400" cy="4640178"/>
          </a:xfrm>
        </p:spPr>
        <p:txBody>
          <a:bodyPr>
            <a:normAutofit/>
          </a:bodyPr>
          <a:lstStyle/>
          <a:p>
            <a:pPr algn="just"/>
            <a:endParaRPr lang="nl-NL" sz="2400" dirty="0" smtClean="0">
              <a:solidFill>
                <a:srgbClr val="000000"/>
              </a:solidFill>
              <a:latin typeface="Geneva"/>
              <a:cs typeface="Geneva"/>
            </a:endParaRPr>
          </a:p>
        </p:txBody>
      </p:sp>
      <p:pic>
        <p:nvPicPr>
          <p:cNvPr id="4" name="Afbeelding 3" descr="Schermafbeelding 2018-03-15 om 10.34.05.png"/>
          <p:cNvPicPr>
            <a:picLocks noChangeAspect="1"/>
          </p:cNvPicPr>
          <p:nvPr/>
        </p:nvPicPr>
        <p:blipFill>
          <a:blip r:embed="rId2"/>
          <a:stretch>
            <a:fillRect/>
          </a:stretch>
        </p:blipFill>
        <p:spPr>
          <a:xfrm>
            <a:off x="441552" y="1929337"/>
            <a:ext cx="4097648" cy="2153892"/>
          </a:xfrm>
          <a:prstGeom prst="rect">
            <a:avLst/>
          </a:prstGeom>
        </p:spPr>
      </p:pic>
      <p:pic>
        <p:nvPicPr>
          <p:cNvPr id="5" name="Afbeelding 4" descr="Schermafbeelding 2018-03-15 om 10.35.30.png"/>
          <p:cNvPicPr>
            <a:picLocks noChangeAspect="1"/>
          </p:cNvPicPr>
          <p:nvPr/>
        </p:nvPicPr>
        <p:blipFill>
          <a:blip r:embed="rId3"/>
          <a:stretch>
            <a:fillRect/>
          </a:stretch>
        </p:blipFill>
        <p:spPr>
          <a:xfrm>
            <a:off x="4539200" y="3889111"/>
            <a:ext cx="3674752" cy="2690239"/>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41552" y="219798"/>
            <a:ext cx="7772400" cy="1470025"/>
          </a:xfrm>
        </p:spPr>
        <p:txBody>
          <a:bodyPr>
            <a:normAutofit/>
          </a:bodyPr>
          <a:lstStyle/>
          <a:p>
            <a:pPr algn="just"/>
            <a:r>
              <a:rPr lang="nl-NL" sz="2400" dirty="0" smtClean="0">
                <a:solidFill>
                  <a:srgbClr val="008000"/>
                </a:solidFill>
                <a:latin typeface="Geneva"/>
                <a:cs typeface="Geneva"/>
              </a:rPr>
              <a:t>Casus esdoorn</a:t>
            </a:r>
            <a:endParaRPr lang="nl-NL" sz="2400" dirty="0">
              <a:solidFill>
                <a:srgbClr val="008000"/>
              </a:solidFill>
              <a:latin typeface="Geneva"/>
              <a:cs typeface="Geneva"/>
            </a:endParaRPr>
          </a:p>
        </p:txBody>
      </p:sp>
      <p:sp>
        <p:nvSpPr>
          <p:cNvPr id="3" name="Subtitel 2"/>
          <p:cNvSpPr>
            <a:spLocks noGrp="1"/>
          </p:cNvSpPr>
          <p:nvPr>
            <p:ph type="subTitle" idx="1"/>
          </p:nvPr>
        </p:nvSpPr>
        <p:spPr>
          <a:xfrm>
            <a:off x="441552" y="1929337"/>
            <a:ext cx="7772400" cy="4640178"/>
          </a:xfrm>
        </p:spPr>
        <p:txBody>
          <a:bodyPr>
            <a:normAutofit/>
          </a:bodyPr>
          <a:lstStyle/>
          <a:p>
            <a:pPr algn="just"/>
            <a:r>
              <a:rPr lang="nl-NL" sz="2400" dirty="0" smtClean="0">
                <a:solidFill>
                  <a:srgbClr val="000000"/>
                </a:solidFill>
                <a:latin typeface="Geneva"/>
                <a:cs typeface="Geneva"/>
              </a:rPr>
              <a:t>Tussen 2014 en 2017: </a:t>
            </a:r>
            <a:r>
              <a:rPr lang="nl-NL" sz="2400" b="1" dirty="0" smtClean="0">
                <a:solidFill>
                  <a:srgbClr val="B2001B"/>
                </a:solidFill>
                <a:latin typeface="Geneva"/>
                <a:cs typeface="Geneva"/>
              </a:rPr>
              <a:t>918 sterfgevallen</a:t>
            </a:r>
          </a:p>
          <a:p>
            <a:pPr algn="just"/>
            <a:endParaRPr lang="nl-NL" sz="2400" dirty="0" smtClean="0">
              <a:solidFill>
                <a:srgbClr val="000000"/>
              </a:solidFill>
              <a:latin typeface="Geneva"/>
              <a:cs typeface="Geneva"/>
            </a:endParaRPr>
          </a:p>
          <a:p>
            <a:pPr algn="just"/>
            <a:r>
              <a:rPr lang="nl-NL" sz="2400" b="1" dirty="0" smtClean="0">
                <a:solidFill>
                  <a:srgbClr val="B2001B"/>
                </a:solidFill>
                <a:latin typeface="Geneva"/>
                <a:cs typeface="Geneva"/>
              </a:rPr>
              <a:t>Frankrijk</a:t>
            </a:r>
            <a:r>
              <a:rPr lang="nl-NL" sz="2400" b="1" dirty="0" smtClean="0">
                <a:solidFill>
                  <a:srgbClr val="000000"/>
                </a:solidFill>
                <a:latin typeface="Geneva"/>
                <a:cs typeface="Geneva"/>
              </a:rPr>
              <a:t>:</a:t>
            </a:r>
            <a:r>
              <a:rPr lang="nl-NL" sz="2400" b="1" dirty="0" smtClean="0">
                <a:solidFill>
                  <a:srgbClr val="B2001B"/>
                </a:solidFill>
                <a:latin typeface="Geneva"/>
                <a:cs typeface="Geneva"/>
              </a:rPr>
              <a:t> </a:t>
            </a:r>
            <a:r>
              <a:rPr lang="nl-NL" sz="2400" dirty="0" smtClean="0">
                <a:solidFill>
                  <a:srgbClr val="000000"/>
                </a:solidFill>
                <a:latin typeface="Geneva"/>
                <a:cs typeface="Geneva"/>
              </a:rPr>
              <a:t>443</a:t>
            </a:r>
          </a:p>
          <a:p>
            <a:pPr algn="just"/>
            <a:endParaRPr lang="nl-NL" sz="2400" dirty="0" smtClean="0">
              <a:solidFill>
                <a:srgbClr val="000000"/>
              </a:solidFill>
              <a:latin typeface="Geneva"/>
              <a:cs typeface="Geneva"/>
            </a:endParaRPr>
          </a:p>
          <a:p>
            <a:pPr algn="just"/>
            <a:r>
              <a:rPr lang="nl-NL" sz="2400" b="1" dirty="0" smtClean="0">
                <a:solidFill>
                  <a:srgbClr val="B2001B"/>
                </a:solidFill>
                <a:latin typeface="Geneva"/>
                <a:cs typeface="Geneva"/>
              </a:rPr>
              <a:t>België</a:t>
            </a:r>
            <a:r>
              <a:rPr lang="nl-NL" sz="2400" b="1" dirty="0" smtClean="0">
                <a:solidFill>
                  <a:srgbClr val="000000"/>
                </a:solidFill>
                <a:latin typeface="Geneva"/>
                <a:cs typeface="Geneva"/>
              </a:rPr>
              <a:t>:</a:t>
            </a:r>
            <a:r>
              <a:rPr lang="nl-NL" sz="2400" b="1" dirty="0" smtClean="0">
                <a:solidFill>
                  <a:srgbClr val="B2001B"/>
                </a:solidFill>
                <a:latin typeface="Geneva"/>
                <a:cs typeface="Geneva"/>
              </a:rPr>
              <a:t> 129</a:t>
            </a:r>
          </a:p>
          <a:p>
            <a:pPr algn="just"/>
            <a:endParaRPr lang="nl-NL" sz="2400" dirty="0" smtClean="0">
              <a:solidFill>
                <a:srgbClr val="000000"/>
              </a:solidFill>
              <a:latin typeface="Geneva"/>
              <a:cs typeface="Geneva"/>
            </a:endParaRPr>
          </a:p>
          <a:p>
            <a:pPr algn="just"/>
            <a:r>
              <a:rPr lang="nl-NL" sz="2400" b="1" dirty="0" smtClean="0">
                <a:solidFill>
                  <a:srgbClr val="B2001B"/>
                </a:solidFill>
                <a:latin typeface="Geneva"/>
                <a:cs typeface="Geneva"/>
              </a:rPr>
              <a:t>Groot-Brittannië</a:t>
            </a:r>
            <a:r>
              <a:rPr lang="nl-NL" sz="2400" b="1" dirty="0" smtClean="0">
                <a:solidFill>
                  <a:srgbClr val="000000"/>
                </a:solidFill>
                <a:latin typeface="Geneva"/>
                <a:cs typeface="Geneva"/>
              </a:rPr>
              <a:t>: </a:t>
            </a:r>
            <a:r>
              <a:rPr lang="nl-NL" sz="2400" dirty="0" smtClean="0">
                <a:solidFill>
                  <a:srgbClr val="000000"/>
                </a:solidFill>
                <a:latin typeface="Geneva"/>
                <a:cs typeface="Geneva"/>
              </a:rPr>
              <a:t>214</a:t>
            </a:r>
          </a:p>
          <a:p>
            <a:pPr algn="just"/>
            <a:endParaRPr lang="nl-NL" sz="2400" dirty="0" smtClean="0">
              <a:solidFill>
                <a:srgbClr val="000000"/>
              </a:solidFill>
              <a:latin typeface="Geneva"/>
              <a:cs typeface="Geneva"/>
            </a:endParaRPr>
          </a:p>
          <a:p>
            <a:pPr algn="just"/>
            <a:r>
              <a:rPr lang="nl-NL" sz="2400" b="1" dirty="0" smtClean="0">
                <a:solidFill>
                  <a:srgbClr val="B2001B"/>
                </a:solidFill>
                <a:latin typeface="Geneva"/>
                <a:cs typeface="Geneva"/>
              </a:rPr>
              <a:t>Nederland</a:t>
            </a:r>
            <a:r>
              <a:rPr lang="nl-NL" sz="2400" b="1" dirty="0" smtClean="0">
                <a:solidFill>
                  <a:srgbClr val="000000"/>
                </a:solidFill>
                <a:latin typeface="Geneva"/>
                <a:cs typeface="Geneva"/>
              </a:rPr>
              <a:t>:</a:t>
            </a:r>
            <a:r>
              <a:rPr lang="nl-NL" sz="2400" b="1" dirty="0" smtClean="0">
                <a:solidFill>
                  <a:srgbClr val="B2001B"/>
                </a:solidFill>
                <a:latin typeface="Geneva"/>
                <a:cs typeface="Geneva"/>
              </a:rPr>
              <a:t> </a:t>
            </a:r>
            <a:r>
              <a:rPr lang="nl-NL" sz="2400" dirty="0" smtClean="0">
                <a:solidFill>
                  <a:srgbClr val="000000"/>
                </a:solidFill>
                <a:latin typeface="Geneva"/>
                <a:cs typeface="Geneva"/>
              </a:rPr>
              <a:t>8</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41552" y="219798"/>
            <a:ext cx="7772400" cy="1470025"/>
          </a:xfrm>
        </p:spPr>
        <p:txBody>
          <a:bodyPr>
            <a:normAutofit/>
          </a:bodyPr>
          <a:lstStyle/>
          <a:p>
            <a:pPr algn="just"/>
            <a:r>
              <a:rPr lang="nl-NL" sz="2400" dirty="0" smtClean="0">
                <a:solidFill>
                  <a:srgbClr val="008000"/>
                </a:solidFill>
                <a:latin typeface="Geneva"/>
                <a:cs typeface="Geneva"/>
              </a:rPr>
              <a:t>Casus esdoorn</a:t>
            </a:r>
            <a:endParaRPr lang="nl-NL" sz="2400" dirty="0">
              <a:solidFill>
                <a:srgbClr val="008000"/>
              </a:solidFill>
              <a:latin typeface="Geneva"/>
              <a:cs typeface="Geneva"/>
            </a:endParaRPr>
          </a:p>
        </p:txBody>
      </p:sp>
      <p:sp>
        <p:nvSpPr>
          <p:cNvPr id="3" name="Subtitel 2"/>
          <p:cNvSpPr>
            <a:spLocks noGrp="1"/>
          </p:cNvSpPr>
          <p:nvPr>
            <p:ph type="subTitle" idx="1"/>
          </p:nvPr>
        </p:nvSpPr>
        <p:spPr>
          <a:xfrm>
            <a:off x="441552" y="1929337"/>
            <a:ext cx="7772400" cy="4640178"/>
          </a:xfrm>
        </p:spPr>
        <p:txBody>
          <a:bodyPr anchor="ctr">
            <a:normAutofit fontScale="92500" lnSpcReduction="10000"/>
          </a:bodyPr>
          <a:lstStyle/>
          <a:p>
            <a:pPr algn="just">
              <a:spcAft>
                <a:spcPts val="600"/>
              </a:spcAft>
            </a:pPr>
            <a:r>
              <a:rPr lang="nl-BE" sz="2400" dirty="0" smtClean="0">
                <a:solidFill>
                  <a:srgbClr val="000000"/>
                </a:solidFill>
                <a:latin typeface="Geneva"/>
                <a:cs typeface="Geneva"/>
              </a:rPr>
              <a:t>Elk jaar stoppen de aangiftes na de eerste vorst.</a:t>
            </a:r>
            <a:r>
              <a:rPr lang="nl-NL" sz="2400" dirty="0" smtClean="0">
                <a:solidFill>
                  <a:srgbClr val="000000"/>
                </a:solidFill>
                <a:latin typeface="Geneva"/>
                <a:cs typeface="Geneva"/>
              </a:rPr>
              <a:t> </a:t>
            </a:r>
          </a:p>
          <a:p>
            <a:pPr algn="just">
              <a:spcAft>
                <a:spcPts val="600"/>
              </a:spcAft>
            </a:pPr>
            <a:r>
              <a:rPr lang="nl-BE" sz="2400" dirty="0" smtClean="0">
                <a:solidFill>
                  <a:srgbClr val="000000"/>
                </a:solidFill>
                <a:latin typeface="Geneva"/>
                <a:cs typeface="Geneva"/>
              </a:rPr>
              <a:t>In 2013</a:t>
            </a:r>
            <a:r>
              <a:rPr lang="nl-BE" sz="2400" b="1" dirty="0" smtClean="0">
                <a:solidFill>
                  <a:srgbClr val="000000"/>
                </a:solidFill>
                <a:latin typeface="Geneva"/>
                <a:cs typeface="Geneva"/>
              </a:rPr>
              <a:t> </a:t>
            </a:r>
            <a:r>
              <a:rPr lang="nl-BE" sz="2400" dirty="0" smtClean="0">
                <a:solidFill>
                  <a:srgbClr val="000000"/>
                </a:solidFill>
                <a:latin typeface="Geneva"/>
                <a:cs typeface="Geneva"/>
              </a:rPr>
              <a:t>leek de uitbraak veel erger te zijn dan in de vorige jaren. </a:t>
            </a:r>
          </a:p>
          <a:p>
            <a:pPr algn="just">
              <a:spcAft>
                <a:spcPts val="600"/>
              </a:spcAft>
            </a:pPr>
            <a:r>
              <a:rPr lang="nl-BE" sz="2400" smtClean="0">
                <a:solidFill>
                  <a:srgbClr val="000000"/>
                </a:solidFill>
                <a:latin typeface="Geneva"/>
                <a:cs typeface="Geneva"/>
              </a:rPr>
              <a:t>Mogelijke verklaring</a:t>
            </a:r>
            <a:r>
              <a:rPr lang="nl-BE" sz="2400" dirty="0" smtClean="0">
                <a:solidFill>
                  <a:srgbClr val="000000"/>
                </a:solidFill>
                <a:latin typeface="Geneva"/>
                <a:cs typeface="Geneva"/>
              </a:rPr>
              <a:t>: </a:t>
            </a:r>
            <a:r>
              <a:rPr lang="nl-BE" sz="2400" smtClean="0">
                <a:solidFill>
                  <a:srgbClr val="000000"/>
                </a:solidFill>
                <a:latin typeface="Geneva"/>
                <a:cs typeface="Geneva"/>
              </a:rPr>
              <a:t>talrijke stormwinden </a:t>
            </a:r>
            <a:r>
              <a:rPr lang="nl-BE" sz="2400" dirty="0" smtClean="0">
                <a:solidFill>
                  <a:srgbClr val="000000"/>
                </a:solidFill>
                <a:latin typeface="Geneva"/>
                <a:cs typeface="Geneva"/>
              </a:rPr>
              <a:t>die veel esdoorntakken (met bladeren en zaden) hebben afgerukt en op de weiden hebben </a:t>
            </a:r>
            <a:r>
              <a:rPr lang="nl-BE" sz="2400" smtClean="0">
                <a:solidFill>
                  <a:srgbClr val="000000"/>
                </a:solidFill>
                <a:latin typeface="Geneva"/>
                <a:cs typeface="Geneva"/>
              </a:rPr>
              <a:t>doen belanden.</a:t>
            </a:r>
          </a:p>
          <a:p>
            <a:pPr algn="just">
              <a:spcAft>
                <a:spcPts val="600"/>
              </a:spcAft>
            </a:pPr>
            <a:r>
              <a:rPr lang="nl-BE" sz="2400" dirty="0" smtClean="0">
                <a:solidFill>
                  <a:srgbClr val="000000"/>
                </a:solidFill>
                <a:latin typeface="Geneva"/>
                <a:cs typeface="Geneva"/>
              </a:rPr>
              <a:t>Waar men de gevallen vroeger vooral in Wallonië aantrof, werden nu ook verscheidene gevallen gemeld in Vlaanderen. </a:t>
            </a:r>
          </a:p>
          <a:p>
            <a:pPr algn="dist"/>
            <a:endParaRPr lang="nl-BE" sz="2400" dirty="0" smtClean="0">
              <a:solidFill>
                <a:srgbClr val="000000"/>
              </a:solidFill>
              <a:latin typeface="Geneva"/>
              <a:cs typeface="Geneva"/>
            </a:endParaRPr>
          </a:p>
          <a:p>
            <a:pPr algn="dist"/>
            <a:endParaRPr lang="nl-BE" sz="2400" dirty="0" smtClean="0">
              <a:solidFill>
                <a:srgbClr val="000000"/>
              </a:solidFill>
              <a:latin typeface="Geneva"/>
              <a:cs typeface="Geneva"/>
            </a:endParaRPr>
          </a:p>
          <a:p>
            <a:pPr algn="dist"/>
            <a:endParaRPr lang="nl-NL" sz="2400" dirty="0" smtClean="0">
              <a:solidFill>
                <a:srgbClr val="000000"/>
              </a:solidFill>
              <a:latin typeface="Geneva"/>
              <a:cs typeface="Geneva"/>
            </a:endParaRPr>
          </a:p>
          <a:p>
            <a:r>
              <a:rPr lang="nl-BE" sz="800" dirty="0" smtClean="0"/>
              <a:t>.</a:t>
            </a:r>
            <a:endParaRPr lang="nl-NL" sz="800" dirty="0" smtClean="0"/>
          </a:p>
          <a:p>
            <a:pPr algn="just"/>
            <a:endParaRPr lang="nl-NL" sz="800" dirty="0" smtClean="0">
              <a:solidFill>
                <a:srgbClr val="000000"/>
              </a:solidFill>
              <a:latin typeface="Geneva"/>
              <a:cs typeface="Geneva"/>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41552" y="219798"/>
            <a:ext cx="7772400" cy="1470025"/>
          </a:xfrm>
        </p:spPr>
        <p:txBody>
          <a:bodyPr>
            <a:normAutofit/>
          </a:bodyPr>
          <a:lstStyle/>
          <a:p>
            <a:pPr algn="just"/>
            <a:r>
              <a:rPr lang="nl-NL" sz="2400" dirty="0" smtClean="0">
                <a:solidFill>
                  <a:srgbClr val="008000"/>
                </a:solidFill>
                <a:latin typeface="Geneva"/>
                <a:cs typeface="Geneva"/>
              </a:rPr>
              <a:t>Casus oleander (</a:t>
            </a:r>
            <a:r>
              <a:rPr lang="nl-NL" sz="2400" i="1" dirty="0" err="1" smtClean="0">
                <a:solidFill>
                  <a:srgbClr val="008000"/>
                </a:solidFill>
                <a:latin typeface="Geneva"/>
                <a:cs typeface="Geneva"/>
              </a:rPr>
              <a:t>Nerium</a:t>
            </a:r>
            <a:r>
              <a:rPr lang="nl-NL" sz="2400" dirty="0" smtClean="0">
                <a:solidFill>
                  <a:srgbClr val="008000"/>
                </a:solidFill>
                <a:latin typeface="Geneva"/>
                <a:cs typeface="Geneva"/>
              </a:rPr>
              <a:t> </a:t>
            </a:r>
            <a:r>
              <a:rPr lang="nl-NL" sz="2400" i="1" dirty="0" smtClean="0">
                <a:solidFill>
                  <a:srgbClr val="008000"/>
                </a:solidFill>
                <a:latin typeface="Geneva"/>
                <a:cs typeface="Geneva"/>
              </a:rPr>
              <a:t>oleander</a:t>
            </a:r>
            <a:r>
              <a:rPr lang="nl-NL" sz="2400" dirty="0" smtClean="0">
                <a:solidFill>
                  <a:srgbClr val="008000"/>
                </a:solidFill>
                <a:latin typeface="Geneva"/>
                <a:cs typeface="Geneva"/>
              </a:rPr>
              <a:t>)</a:t>
            </a:r>
            <a:endParaRPr lang="nl-NL" sz="2400" dirty="0">
              <a:solidFill>
                <a:srgbClr val="008000"/>
              </a:solidFill>
              <a:latin typeface="Geneva"/>
              <a:cs typeface="Geneva"/>
            </a:endParaRPr>
          </a:p>
        </p:txBody>
      </p:sp>
      <p:sp>
        <p:nvSpPr>
          <p:cNvPr id="3" name="Subtitel 2"/>
          <p:cNvSpPr>
            <a:spLocks noGrp="1"/>
          </p:cNvSpPr>
          <p:nvPr>
            <p:ph type="subTitle" idx="1"/>
          </p:nvPr>
        </p:nvSpPr>
        <p:spPr>
          <a:xfrm>
            <a:off x="441552" y="1929337"/>
            <a:ext cx="7772400" cy="4640178"/>
          </a:xfrm>
        </p:spPr>
        <p:txBody>
          <a:bodyPr>
            <a:normAutofit/>
          </a:bodyPr>
          <a:lstStyle/>
          <a:p>
            <a:pPr algn="just"/>
            <a:endParaRPr lang="nl-NL" sz="2400" dirty="0" smtClean="0">
              <a:solidFill>
                <a:srgbClr val="000000"/>
              </a:solidFill>
              <a:latin typeface="Geneva"/>
              <a:cs typeface="Geneva"/>
            </a:endParaRPr>
          </a:p>
        </p:txBody>
      </p:sp>
      <p:pic>
        <p:nvPicPr>
          <p:cNvPr id="4" name="Afbeelding 3" descr="oleander3.jpg"/>
          <p:cNvPicPr>
            <a:picLocks noChangeAspect="1"/>
          </p:cNvPicPr>
          <p:nvPr/>
        </p:nvPicPr>
        <p:blipFill>
          <a:blip r:embed="rId2"/>
          <a:stretch>
            <a:fillRect/>
          </a:stretch>
        </p:blipFill>
        <p:spPr>
          <a:xfrm>
            <a:off x="1232947" y="1929337"/>
            <a:ext cx="6186904" cy="4640178"/>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41552" y="219798"/>
            <a:ext cx="7772400" cy="1470025"/>
          </a:xfrm>
        </p:spPr>
        <p:txBody>
          <a:bodyPr>
            <a:normAutofit/>
          </a:bodyPr>
          <a:lstStyle/>
          <a:p>
            <a:pPr algn="just"/>
            <a:r>
              <a:rPr lang="nl-NL" sz="2400" dirty="0" smtClean="0">
                <a:solidFill>
                  <a:srgbClr val="008000"/>
                </a:solidFill>
                <a:latin typeface="Geneva"/>
                <a:cs typeface="Geneva"/>
              </a:rPr>
              <a:t>Casus oleander</a:t>
            </a:r>
            <a:endParaRPr lang="nl-NL" sz="2400" dirty="0">
              <a:solidFill>
                <a:srgbClr val="008000"/>
              </a:solidFill>
              <a:latin typeface="Geneva"/>
              <a:cs typeface="Geneva"/>
            </a:endParaRPr>
          </a:p>
        </p:txBody>
      </p:sp>
      <p:sp>
        <p:nvSpPr>
          <p:cNvPr id="3" name="Subtitel 2"/>
          <p:cNvSpPr>
            <a:spLocks noGrp="1"/>
          </p:cNvSpPr>
          <p:nvPr>
            <p:ph type="subTitle" idx="1"/>
          </p:nvPr>
        </p:nvSpPr>
        <p:spPr>
          <a:xfrm>
            <a:off x="441552" y="1929337"/>
            <a:ext cx="7772400" cy="4640178"/>
          </a:xfrm>
        </p:spPr>
        <p:txBody>
          <a:bodyPr>
            <a:normAutofit fontScale="92500" lnSpcReduction="20000"/>
          </a:bodyPr>
          <a:lstStyle/>
          <a:p>
            <a:pPr algn="just"/>
            <a:r>
              <a:rPr lang="nl-NL" sz="2400" b="1" dirty="0" smtClean="0">
                <a:solidFill>
                  <a:srgbClr val="B2001B"/>
                </a:solidFill>
                <a:latin typeface="Geneva"/>
                <a:cs typeface="Geneva"/>
              </a:rPr>
              <a:t>Giftige plantendelen</a:t>
            </a:r>
            <a:r>
              <a:rPr lang="nl-NL" sz="2400" dirty="0" smtClean="0">
                <a:solidFill>
                  <a:schemeClr val="tx1"/>
                </a:solidFill>
                <a:latin typeface="Geneva"/>
                <a:cs typeface="Geneva"/>
              </a:rPr>
              <a:t>:</a:t>
            </a:r>
            <a:r>
              <a:rPr lang="nl-NL" sz="2400" dirty="0" smtClean="0">
                <a:latin typeface="Geneva"/>
                <a:cs typeface="Geneva"/>
              </a:rPr>
              <a:t> </a:t>
            </a:r>
            <a:r>
              <a:rPr lang="nl-NL" sz="2400" dirty="0" smtClean="0">
                <a:solidFill>
                  <a:schemeClr val="tx1"/>
                </a:solidFill>
                <a:latin typeface="Geneva"/>
                <a:cs typeface="Geneva"/>
              </a:rPr>
              <a:t>hele plant, vooral bladeren (</a:t>
            </a:r>
            <a:r>
              <a:rPr lang="nl-NL" sz="2400" dirty="0" err="1" smtClean="0">
                <a:solidFill>
                  <a:schemeClr val="tx1"/>
                </a:solidFill>
                <a:latin typeface="Geneva"/>
                <a:cs typeface="Geneva"/>
              </a:rPr>
              <a:t>ca.</a:t>
            </a:r>
            <a:r>
              <a:rPr lang="nl-NL" sz="2400" dirty="0" smtClean="0">
                <a:solidFill>
                  <a:schemeClr val="tx1"/>
                </a:solidFill>
                <a:latin typeface="Geneva"/>
                <a:cs typeface="Geneva"/>
              </a:rPr>
              <a:t> 1% </a:t>
            </a:r>
            <a:r>
              <a:rPr lang="nl-NL" sz="2400" dirty="0" err="1" smtClean="0">
                <a:solidFill>
                  <a:schemeClr val="tx1"/>
                </a:solidFill>
                <a:latin typeface="Geneva"/>
                <a:cs typeface="Geneva"/>
              </a:rPr>
              <a:t>hartglycosiden</a:t>
            </a:r>
            <a:r>
              <a:rPr lang="nl-NL" sz="2400" dirty="0" smtClean="0">
                <a:solidFill>
                  <a:schemeClr val="tx1"/>
                </a:solidFill>
                <a:latin typeface="Geneva"/>
                <a:cs typeface="Geneva"/>
              </a:rPr>
              <a:t>). Bij droging verliest de plant haar giftigheid niet.</a:t>
            </a:r>
          </a:p>
          <a:p>
            <a:pPr algn="just"/>
            <a:endParaRPr lang="nl-NL" sz="2400" dirty="0" smtClean="0">
              <a:solidFill>
                <a:schemeClr val="tx1"/>
              </a:solidFill>
              <a:latin typeface="Geneva"/>
              <a:cs typeface="Geneva"/>
            </a:endParaRPr>
          </a:p>
          <a:p>
            <a:pPr algn="just"/>
            <a:r>
              <a:rPr lang="nl-NL" sz="2400" b="1" dirty="0" smtClean="0">
                <a:solidFill>
                  <a:srgbClr val="B2001B"/>
                </a:solidFill>
                <a:latin typeface="Geneva"/>
                <a:cs typeface="Geneva"/>
              </a:rPr>
              <a:t>Giftige bestanddelen</a:t>
            </a:r>
            <a:r>
              <a:rPr lang="nl-NL" sz="2400" dirty="0" smtClean="0">
                <a:solidFill>
                  <a:schemeClr val="tx1"/>
                </a:solidFill>
                <a:latin typeface="Geneva"/>
                <a:cs typeface="Geneva"/>
              </a:rPr>
              <a:t>:</a:t>
            </a:r>
            <a:r>
              <a:rPr lang="nl-NL" sz="2400" dirty="0" smtClean="0">
                <a:latin typeface="Geneva"/>
                <a:cs typeface="Geneva"/>
              </a:rPr>
              <a:t> </a:t>
            </a:r>
            <a:r>
              <a:rPr lang="nl-NL" sz="2400" dirty="0" err="1" smtClean="0">
                <a:solidFill>
                  <a:srgbClr val="000000"/>
                </a:solidFill>
                <a:latin typeface="Geneva"/>
                <a:cs typeface="Geneva"/>
              </a:rPr>
              <a:t>cardenolide</a:t>
            </a:r>
            <a:r>
              <a:rPr lang="nl-NL" sz="2400" dirty="0" smtClean="0">
                <a:solidFill>
                  <a:srgbClr val="000000"/>
                </a:solidFill>
                <a:latin typeface="Geneva"/>
                <a:cs typeface="Geneva"/>
              </a:rPr>
              <a:t> </a:t>
            </a:r>
            <a:r>
              <a:rPr lang="nl-NL" sz="2400" dirty="0" err="1" smtClean="0">
                <a:solidFill>
                  <a:srgbClr val="000000"/>
                </a:solidFill>
                <a:latin typeface="Geneva"/>
                <a:cs typeface="Geneva"/>
              </a:rPr>
              <a:t>hartglycosiden</a:t>
            </a:r>
            <a:r>
              <a:rPr lang="nl-NL" sz="2400" dirty="0" smtClean="0">
                <a:solidFill>
                  <a:srgbClr val="000000"/>
                </a:solidFill>
                <a:latin typeface="Geneva"/>
                <a:cs typeface="Geneva"/>
              </a:rPr>
              <a:t> (vooral </a:t>
            </a:r>
            <a:r>
              <a:rPr lang="nl-NL" sz="2400" dirty="0" err="1" smtClean="0">
                <a:solidFill>
                  <a:srgbClr val="000000"/>
                </a:solidFill>
                <a:latin typeface="Geneva"/>
                <a:cs typeface="Geneva"/>
              </a:rPr>
              <a:t>oleandroside</a:t>
            </a:r>
            <a:r>
              <a:rPr lang="nl-NL" sz="2400" dirty="0" smtClean="0">
                <a:solidFill>
                  <a:srgbClr val="000000"/>
                </a:solidFill>
                <a:latin typeface="Geneva"/>
                <a:cs typeface="Geneva"/>
              </a:rPr>
              <a:t>). Het hoogste gehalte treedt op tijdens de bloeitijd. </a:t>
            </a:r>
          </a:p>
          <a:p>
            <a:pPr algn="just"/>
            <a:endParaRPr lang="nl-NL" sz="2400" dirty="0" smtClean="0">
              <a:solidFill>
                <a:srgbClr val="000000"/>
              </a:solidFill>
              <a:latin typeface="Geneva"/>
              <a:cs typeface="Geneva"/>
            </a:endParaRPr>
          </a:p>
          <a:p>
            <a:pPr algn="just"/>
            <a:r>
              <a:rPr lang="nl-NL" sz="2400" b="1" dirty="0" smtClean="0">
                <a:solidFill>
                  <a:srgbClr val="B2001B"/>
                </a:solidFill>
                <a:latin typeface="Geneva"/>
                <a:cs typeface="Geneva"/>
              </a:rPr>
              <a:t>Giftigheid</a:t>
            </a:r>
            <a:r>
              <a:rPr lang="nl-NL" sz="2400" dirty="0" smtClean="0">
                <a:solidFill>
                  <a:schemeClr val="tx1"/>
                </a:solidFill>
                <a:latin typeface="Geneva"/>
                <a:cs typeface="Geneva"/>
              </a:rPr>
              <a:t>:</a:t>
            </a:r>
            <a:r>
              <a:rPr lang="nl-NL" sz="2400" dirty="0" smtClean="0">
                <a:latin typeface="Geneva"/>
                <a:cs typeface="Geneva"/>
              </a:rPr>
              <a:t> </a:t>
            </a:r>
            <a:r>
              <a:rPr lang="nl-NL" sz="2400" dirty="0" smtClean="0">
                <a:solidFill>
                  <a:srgbClr val="000000"/>
                </a:solidFill>
                <a:latin typeface="Geneva"/>
                <a:ea typeface="Times New Roman"/>
                <a:cs typeface="Times New Roman"/>
              </a:rPr>
              <a:t>de </a:t>
            </a:r>
            <a:r>
              <a:rPr lang="nl-NL" sz="2400" dirty="0" err="1" smtClean="0">
                <a:solidFill>
                  <a:srgbClr val="000000"/>
                </a:solidFill>
                <a:latin typeface="Geneva"/>
                <a:ea typeface="Times New Roman"/>
                <a:cs typeface="Times New Roman"/>
              </a:rPr>
              <a:t>hartglycosiden</a:t>
            </a:r>
            <a:r>
              <a:rPr lang="nl-NL" sz="2400" dirty="0" smtClean="0">
                <a:solidFill>
                  <a:srgbClr val="000000"/>
                </a:solidFill>
                <a:latin typeface="Geneva"/>
                <a:ea typeface="Times New Roman"/>
                <a:cs typeface="Times New Roman"/>
              </a:rPr>
              <a:t> hebben een soortgelijke werking als die van vingerhoedskruid. </a:t>
            </a:r>
            <a:endParaRPr lang="nl-NL" sz="2400" dirty="0" smtClean="0">
              <a:latin typeface="Geneva"/>
              <a:cs typeface="Geneva"/>
            </a:endParaRPr>
          </a:p>
          <a:p>
            <a:pPr algn="just"/>
            <a:endParaRPr lang="nl-NL" sz="2400" dirty="0" smtClean="0">
              <a:solidFill>
                <a:srgbClr val="000000"/>
              </a:solidFill>
              <a:latin typeface="Geneva"/>
              <a:cs typeface="Geneva"/>
            </a:endParaRPr>
          </a:p>
          <a:p>
            <a:pPr algn="just"/>
            <a:r>
              <a:rPr lang="nl-NL" sz="2400" dirty="0" smtClean="0">
                <a:solidFill>
                  <a:srgbClr val="000090"/>
                </a:solidFill>
                <a:latin typeface="Geneva"/>
                <a:cs typeface="Geneva"/>
              </a:rPr>
              <a:t>  	</a:t>
            </a:r>
            <a:r>
              <a:rPr lang="nl-NL" sz="2400" b="1" dirty="0" smtClean="0">
                <a:solidFill>
                  <a:srgbClr val="B2001B"/>
                </a:solidFill>
                <a:latin typeface="Geneva"/>
                <a:cs typeface="Geneva"/>
              </a:rPr>
              <a:t>Paarden</a:t>
            </a:r>
            <a:r>
              <a:rPr lang="nl-NL" sz="2400" dirty="0" smtClean="0">
                <a:solidFill>
                  <a:srgbClr val="000090"/>
                </a:solidFill>
                <a:latin typeface="Geneva"/>
                <a:cs typeface="Geneva"/>
              </a:rPr>
              <a:t> en ezels (ze braken niet), varkens, schapen, 	geiten, honden, runderen, knaagdieren en vogels 	(vooral eenden).</a:t>
            </a:r>
          </a:p>
        </p:txBody>
      </p:sp>
      <p:pic>
        <p:nvPicPr>
          <p:cNvPr id="4" name="Afbeelding 3" descr="uitroepteken-rood.jpg"/>
          <p:cNvPicPr>
            <a:picLocks noChangeAspect="1"/>
          </p:cNvPicPr>
          <p:nvPr/>
        </p:nvPicPr>
        <p:blipFill>
          <a:blip r:embed="rId2"/>
          <a:stretch>
            <a:fillRect/>
          </a:stretch>
        </p:blipFill>
        <p:spPr>
          <a:xfrm>
            <a:off x="296332" y="5333997"/>
            <a:ext cx="592667" cy="592667"/>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endParaRPr lang="nl-NL"/>
          </a:p>
        </p:txBody>
      </p:sp>
      <p:sp>
        <p:nvSpPr>
          <p:cNvPr id="5" name="Subtitel 4"/>
          <p:cNvSpPr>
            <a:spLocks noGrp="1"/>
          </p:cNvSpPr>
          <p:nvPr>
            <p:ph type="subTitle" idx="1"/>
          </p:nvPr>
        </p:nvSpPr>
        <p:spPr/>
        <p:txBody>
          <a:bodyPr/>
          <a:lstStyle/>
          <a:p>
            <a:endParaRPr lang="nl-NL" dirty="0"/>
          </a:p>
        </p:txBody>
      </p:sp>
      <p:pic>
        <p:nvPicPr>
          <p:cNvPr id="6" name="Afbeelding 5" descr="oleandroside.png"/>
          <p:cNvPicPr>
            <a:picLocks noChangeAspect="1"/>
          </p:cNvPicPr>
          <p:nvPr/>
        </p:nvPicPr>
        <p:blipFill>
          <a:blip r:embed="rId2"/>
          <a:stretch>
            <a:fillRect/>
          </a:stretch>
        </p:blipFill>
        <p:spPr>
          <a:xfrm>
            <a:off x="2377924" y="1571391"/>
            <a:ext cx="4388152" cy="2478249"/>
          </a:xfrm>
          <a:prstGeom prst="rect">
            <a:avLst/>
          </a:prstGeom>
        </p:spPr>
      </p:pic>
      <p:sp>
        <p:nvSpPr>
          <p:cNvPr id="7" name="Tekstvak 6"/>
          <p:cNvSpPr txBox="1"/>
          <p:nvPr/>
        </p:nvSpPr>
        <p:spPr>
          <a:xfrm>
            <a:off x="3869392" y="4680857"/>
            <a:ext cx="1435534" cy="369332"/>
          </a:xfrm>
          <a:prstGeom prst="rect">
            <a:avLst/>
          </a:prstGeom>
          <a:noFill/>
        </p:spPr>
        <p:txBody>
          <a:bodyPr wrap="none" rtlCol="0">
            <a:spAutoFit/>
          </a:bodyPr>
          <a:lstStyle/>
          <a:p>
            <a:r>
              <a:rPr lang="nl-NL" b="1" dirty="0" err="1" smtClean="0"/>
              <a:t>oleandroside</a:t>
            </a:r>
            <a:endParaRPr lang="nl-NL" b="1"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41552" y="219798"/>
            <a:ext cx="7772400" cy="1470025"/>
          </a:xfrm>
        </p:spPr>
        <p:txBody>
          <a:bodyPr>
            <a:normAutofit/>
          </a:bodyPr>
          <a:lstStyle/>
          <a:p>
            <a:pPr algn="just"/>
            <a:r>
              <a:rPr lang="nl-NL" sz="2400" dirty="0" smtClean="0">
                <a:solidFill>
                  <a:srgbClr val="008000"/>
                </a:solidFill>
                <a:latin typeface="Geneva"/>
                <a:cs typeface="Geneva"/>
              </a:rPr>
              <a:t>Casus oleander</a:t>
            </a:r>
            <a:endParaRPr lang="nl-NL" sz="2400" dirty="0">
              <a:solidFill>
                <a:srgbClr val="008000"/>
              </a:solidFill>
              <a:latin typeface="Geneva"/>
              <a:cs typeface="Geneva"/>
            </a:endParaRPr>
          </a:p>
        </p:txBody>
      </p:sp>
      <p:sp>
        <p:nvSpPr>
          <p:cNvPr id="3" name="Subtitel 2"/>
          <p:cNvSpPr>
            <a:spLocks noGrp="1"/>
          </p:cNvSpPr>
          <p:nvPr>
            <p:ph type="subTitle" idx="1"/>
          </p:nvPr>
        </p:nvSpPr>
        <p:spPr>
          <a:xfrm>
            <a:off x="441552" y="1929337"/>
            <a:ext cx="7772400" cy="4640178"/>
          </a:xfrm>
        </p:spPr>
        <p:txBody>
          <a:bodyPr>
            <a:normAutofit/>
          </a:bodyPr>
          <a:lstStyle/>
          <a:p>
            <a:pPr algn="just"/>
            <a:r>
              <a:rPr lang="nl-NL" sz="2400" dirty="0" smtClean="0">
                <a:solidFill>
                  <a:srgbClr val="000000"/>
                </a:solidFill>
                <a:latin typeface="Geneva"/>
                <a:cs typeface="Geneva"/>
              </a:rPr>
              <a:t>Het </a:t>
            </a:r>
            <a:r>
              <a:rPr lang="nl-NL" sz="2400" dirty="0" smtClean="0">
                <a:solidFill>
                  <a:srgbClr val="B2001B"/>
                </a:solidFill>
                <a:latin typeface="Geneva"/>
                <a:cs typeface="Geneva"/>
              </a:rPr>
              <a:t>Belgisch Antigifcentrum te Brussel </a:t>
            </a:r>
            <a:r>
              <a:rPr lang="nl-NL" sz="2400" dirty="0" smtClean="0">
                <a:solidFill>
                  <a:srgbClr val="000000"/>
                </a:solidFill>
                <a:latin typeface="Geneva"/>
                <a:cs typeface="Geneva"/>
              </a:rPr>
              <a:t>registreerde vergiftigingsgevallen bij </a:t>
            </a:r>
            <a:r>
              <a:rPr lang="nl-NL" sz="2400" dirty="0" smtClean="0">
                <a:solidFill>
                  <a:schemeClr val="tx1"/>
                </a:solidFill>
                <a:latin typeface="Geneva"/>
                <a:cs typeface="Geneva"/>
              </a:rPr>
              <a:t>ezels, geiten, </a:t>
            </a:r>
            <a:r>
              <a:rPr lang="nl-NL" sz="2400" dirty="0" smtClean="0">
                <a:solidFill>
                  <a:srgbClr val="B2001B"/>
                </a:solidFill>
                <a:latin typeface="Geneva"/>
                <a:cs typeface="Geneva"/>
              </a:rPr>
              <a:t>paarden, </a:t>
            </a:r>
            <a:r>
              <a:rPr lang="nl-NL" sz="2400" dirty="0" smtClean="0">
                <a:solidFill>
                  <a:srgbClr val="000000"/>
                </a:solidFill>
                <a:latin typeface="Geneva"/>
                <a:cs typeface="Geneva"/>
              </a:rPr>
              <a:t>vogels, katten, cavia’s, en vooral bij honden die oleanderbladeren of –bladeren inslikten. </a:t>
            </a:r>
          </a:p>
          <a:p>
            <a:pPr algn="just"/>
            <a:r>
              <a:rPr lang="nl-NL" sz="2400" dirty="0" smtClean="0">
                <a:solidFill>
                  <a:srgbClr val="B2001B"/>
                </a:solidFill>
                <a:latin typeface="Geneva"/>
                <a:cs typeface="Geneva"/>
              </a:rPr>
              <a:t>Faculteit Diergeneeskunde (</a:t>
            </a:r>
            <a:r>
              <a:rPr lang="nl-NL" sz="2400" dirty="0" err="1" smtClean="0">
                <a:solidFill>
                  <a:srgbClr val="B2001B"/>
                </a:solidFill>
                <a:latin typeface="Geneva"/>
                <a:cs typeface="Geneva"/>
              </a:rPr>
              <a:t>UGent</a:t>
            </a:r>
            <a:r>
              <a:rPr lang="nl-NL" sz="2400" dirty="0" smtClean="0">
                <a:solidFill>
                  <a:srgbClr val="B2001B"/>
                </a:solidFill>
                <a:latin typeface="Geneva"/>
                <a:cs typeface="Geneva"/>
              </a:rPr>
              <a:t>)</a:t>
            </a:r>
            <a:r>
              <a:rPr lang="nl-NL" sz="2400" dirty="0" smtClean="0">
                <a:solidFill>
                  <a:srgbClr val="000000"/>
                </a:solidFill>
                <a:latin typeface="Geneva"/>
                <a:cs typeface="Geneva"/>
              </a:rPr>
              <a:t>:</a:t>
            </a:r>
            <a:r>
              <a:rPr lang="nl-NL" sz="2400" dirty="0" smtClean="0">
                <a:solidFill>
                  <a:srgbClr val="FF6600"/>
                </a:solidFill>
                <a:latin typeface="Geneva"/>
                <a:cs typeface="Geneva"/>
              </a:rPr>
              <a:t> </a:t>
            </a:r>
            <a:r>
              <a:rPr lang="nl-NL" sz="2400" dirty="0" smtClean="0">
                <a:solidFill>
                  <a:srgbClr val="000000"/>
                </a:solidFill>
                <a:latin typeface="Geneva"/>
                <a:cs typeface="Geneva"/>
              </a:rPr>
              <a:t>1 casus voor twee </a:t>
            </a:r>
            <a:r>
              <a:rPr lang="nl-NL" sz="2400" dirty="0" smtClean="0">
                <a:solidFill>
                  <a:srgbClr val="B2001B"/>
                </a:solidFill>
                <a:latin typeface="Geneva"/>
                <a:cs typeface="Geneva"/>
              </a:rPr>
              <a:t>hengsten</a:t>
            </a:r>
            <a:r>
              <a:rPr lang="nl-NL" sz="2400" dirty="0" smtClean="0">
                <a:solidFill>
                  <a:srgbClr val="CC4934"/>
                </a:solidFill>
                <a:latin typeface="Geneva"/>
                <a:cs typeface="Geneva"/>
              </a:rPr>
              <a:t> </a:t>
            </a:r>
            <a:r>
              <a:rPr lang="nl-NL" sz="2400" dirty="0" smtClean="0">
                <a:solidFill>
                  <a:srgbClr val="000000"/>
                </a:solidFill>
                <a:latin typeface="Geneva"/>
                <a:cs typeface="Geneva"/>
              </a:rPr>
              <a:t>en een </a:t>
            </a:r>
            <a:r>
              <a:rPr lang="nl-NL" sz="2400" dirty="0" smtClean="0">
                <a:solidFill>
                  <a:srgbClr val="B2001B"/>
                </a:solidFill>
                <a:latin typeface="Geneva"/>
                <a:cs typeface="Geneva"/>
              </a:rPr>
              <a:t>ruin</a:t>
            </a:r>
            <a:r>
              <a:rPr lang="nl-NL" sz="2400" dirty="0" smtClean="0">
                <a:solidFill>
                  <a:srgbClr val="000000"/>
                </a:solidFill>
                <a:latin typeface="Geneva"/>
                <a:cs typeface="Geneva"/>
              </a:rPr>
              <a:t> tussen 2 en 12 jaar oud. Eén </a:t>
            </a:r>
            <a:r>
              <a:rPr lang="nl-NL" sz="2400" dirty="0" smtClean="0">
                <a:solidFill>
                  <a:srgbClr val="B2001B"/>
                </a:solidFill>
                <a:latin typeface="Geneva"/>
                <a:cs typeface="Geneva"/>
              </a:rPr>
              <a:t>paard</a:t>
            </a:r>
            <a:r>
              <a:rPr lang="nl-NL" sz="2400" dirty="0" smtClean="0">
                <a:solidFill>
                  <a:srgbClr val="CC4934"/>
                </a:solidFill>
                <a:latin typeface="Geneva"/>
                <a:cs typeface="Geneva"/>
              </a:rPr>
              <a:t> </a:t>
            </a:r>
            <a:r>
              <a:rPr lang="nl-NL" sz="2400" dirty="0" smtClean="0">
                <a:solidFill>
                  <a:srgbClr val="000000"/>
                </a:solidFill>
                <a:latin typeface="Geneva"/>
                <a:cs typeface="Geneva"/>
              </a:rPr>
              <a:t>stierf ten gevolge van ventriculaire fibrillatie vooraleer de behandeling kon starten; de andere twee patiënten herstelden en werden na 8-9 dagen ontslagen uit het hospitaal.</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41552" y="219798"/>
            <a:ext cx="7772400" cy="1470025"/>
          </a:xfrm>
        </p:spPr>
        <p:txBody>
          <a:bodyPr>
            <a:normAutofit/>
          </a:bodyPr>
          <a:lstStyle/>
          <a:p>
            <a:pPr algn="just"/>
            <a:r>
              <a:rPr lang="nl-NL" sz="2400" dirty="0" smtClean="0">
                <a:solidFill>
                  <a:srgbClr val="008000"/>
                </a:solidFill>
                <a:latin typeface="Geneva"/>
                <a:cs typeface="Geneva"/>
              </a:rPr>
              <a:t>Casus Engels raaigras (</a:t>
            </a:r>
            <a:r>
              <a:rPr lang="nl-NL" sz="2400" i="1" dirty="0" err="1" smtClean="0">
                <a:solidFill>
                  <a:srgbClr val="008000"/>
                </a:solidFill>
                <a:latin typeface="Geneva"/>
                <a:cs typeface="Geneva"/>
              </a:rPr>
              <a:t>Lolium</a:t>
            </a:r>
            <a:r>
              <a:rPr lang="nl-NL" sz="2400" i="1" dirty="0" smtClean="0">
                <a:solidFill>
                  <a:srgbClr val="008000"/>
                </a:solidFill>
                <a:latin typeface="Geneva"/>
                <a:cs typeface="Geneva"/>
              </a:rPr>
              <a:t> </a:t>
            </a:r>
            <a:r>
              <a:rPr lang="nl-NL" sz="2400" i="1" dirty="0" err="1" smtClean="0">
                <a:solidFill>
                  <a:srgbClr val="008000"/>
                </a:solidFill>
                <a:latin typeface="Geneva"/>
                <a:cs typeface="Geneva"/>
              </a:rPr>
              <a:t>temulentum</a:t>
            </a:r>
            <a:r>
              <a:rPr lang="nl-NL" sz="2400" dirty="0" smtClean="0">
                <a:solidFill>
                  <a:srgbClr val="008000"/>
                </a:solidFill>
                <a:latin typeface="Geneva"/>
                <a:cs typeface="Geneva"/>
              </a:rPr>
              <a:t>)</a:t>
            </a:r>
            <a:endParaRPr lang="nl-NL" sz="2400" dirty="0">
              <a:solidFill>
                <a:srgbClr val="008000"/>
              </a:solidFill>
              <a:latin typeface="Geneva"/>
              <a:cs typeface="Geneva"/>
            </a:endParaRPr>
          </a:p>
        </p:txBody>
      </p:sp>
      <p:sp>
        <p:nvSpPr>
          <p:cNvPr id="3" name="Subtitel 2"/>
          <p:cNvSpPr>
            <a:spLocks noGrp="1"/>
          </p:cNvSpPr>
          <p:nvPr>
            <p:ph type="subTitle" idx="1"/>
          </p:nvPr>
        </p:nvSpPr>
        <p:spPr>
          <a:xfrm>
            <a:off x="441552" y="1929337"/>
            <a:ext cx="7772400" cy="4640178"/>
          </a:xfrm>
        </p:spPr>
        <p:txBody>
          <a:bodyPr>
            <a:normAutofit/>
          </a:bodyPr>
          <a:lstStyle/>
          <a:p>
            <a:pPr algn="just"/>
            <a:endParaRPr lang="nl-NL" sz="2400" dirty="0" smtClean="0">
              <a:solidFill>
                <a:srgbClr val="000000"/>
              </a:solidFill>
              <a:latin typeface="Geneva"/>
              <a:cs typeface="Geneva"/>
            </a:endParaRPr>
          </a:p>
        </p:txBody>
      </p:sp>
      <p:pic>
        <p:nvPicPr>
          <p:cNvPr id="4" name="Afbeelding 3" descr="lolium-temulentum2787.jpg"/>
          <p:cNvPicPr>
            <a:picLocks noChangeAspect="1"/>
          </p:cNvPicPr>
          <p:nvPr/>
        </p:nvPicPr>
        <p:blipFill>
          <a:blip r:embed="rId2"/>
          <a:stretch>
            <a:fillRect/>
          </a:stretch>
        </p:blipFill>
        <p:spPr>
          <a:xfrm>
            <a:off x="1185198" y="1903406"/>
            <a:ext cx="6436012" cy="4666109"/>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41552" y="219798"/>
            <a:ext cx="7772400" cy="1470025"/>
          </a:xfrm>
        </p:spPr>
        <p:txBody>
          <a:bodyPr>
            <a:normAutofit/>
          </a:bodyPr>
          <a:lstStyle/>
          <a:p>
            <a:pPr algn="just"/>
            <a:r>
              <a:rPr lang="nl-NL" sz="2400" dirty="0" smtClean="0">
                <a:solidFill>
                  <a:srgbClr val="008000"/>
                </a:solidFill>
                <a:latin typeface="Geneva"/>
                <a:cs typeface="Geneva"/>
              </a:rPr>
              <a:t>Casus gevlekte aronskelk (</a:t>
            </a:r>
            <a:r>
              <a:rPr lang="nl-NL" sz="2400" i="1" dirty="0" err="1" smtClean="0">
                <a:solidFill>
                  <a:srgbClr val="008000"/>
                </a:solidFill>
                <a:latin typeface="Geneva"/>
                <a:cs typeface="Geneva"/>
              </a:rPr>
              <a:t>Arum</a:t>
            </a:r>
            <a:r>
              <a:rPr lang="nl-NL" sz="2400" i="1" dirty="0" smtClean="0">
                <a:solidFill>
                  <a:srgbClr val="008000"/>
                </a:solidFill>
                <a:latin typeface="Geneva"/>
                <a:cs typeface="Geneva"/>
              </a:rPr>
              <a:t> </a:t>
            </a:r>
            <a:r>
              <a:rPr lang="nl-NL" sz="2400" i="1" dirty="0" err="1" smtClean="0">
                <a:solidFill>
                  <a:srgbClr val="008000"/>
                </a:solidFill>
                <a:latin typeface="Geneva"/>
                <a:cs typeface="Geneva"/>
              </a:rPr>
              <a:t>maculatum</a:t>
            </a:r>
            <a:r>
              <a:rPr lang="nl-NL" sz="2400" dirty="0" smtClean="0">
                <a:solidFill>
                  <a:srgbClr val="008000"/>
                </a:solidFill>
                <a:latin typeface="Geneva"/>
                <a:cs typeface="Geneva"/>
              </a:rPr>
              <a:t>)</a:t>
            </a:r>
            <a:endParaRPr lang="nl-NL" sz="2400" dirty="0">
              <a:solidFill>
                <a:srgbClr val="008000"/>
              </a:solidFill>
              <a:latin typeface="Geneva"/>
              <a:cs typeface="Geneva"/>
            </a:endParaRPr>
          </a:p>
        </p:txBody>
      </p:sp>
      <p:sp>
        <p:nvSpPr>
          <p:cNvPr id="3" name="Subtitel 2"/>
          <p:cNvSpPr>
            <a:spLocks noGrp="1"/>
          </p:cNvSpPr>
          <p:nvPr>
            <p:ph type="subTitle" idx="1"/>
          </p:nvPr>
        </p:nvSpPr>
        <p:spPr>
          <a:xfrm>
            <a:off x="441552" y="1929337"/>
            <a:ext cx="7772400" cy="4640178"/>
          </a:xfrm>
        </p:spPr>
        <p:txBody>
          <a:bodyPr>
            <a:normAutofit/>
          </a:bodyPr>
          <a:lstStyle/>
          <a:p>
            <a:pPr algn="just"/>
            <a:endParaRPr lang="nl-NL" sz="2400" dirty="0" smtClean="0">
              <a:solidFill>
                <a:srgbClr val="000090"/>
              </a:solidFill>
              <a:latin typeface="Geneva"/>
              <a:cs typeface="Geneva"/>
            </a:endParaRPr>
          </a:p>
        </p:txBody>
      </p:sp>
      <p:pic>
        <p:nvPicPr>
          <p:cNvPr id="6" name="Afbeelding 5" descr="Schermafbeelding 2018-03-12 om 10.11.30.png"/>
          <p:cNvPicPr>
            <a:picLocks noChangeAspect="1"/>
          </p:cNvPicPr>
          <p:nvPr/>
        </p:nvPicPr>
        <p:blipFill>
          <a:blip r:embed="rId2"/>
          <a:stretch>
            <a:fillRect/>
          </a:stretch>
        </p:blipFill>
        <p:spPr>
          <a:xfrm>
            <a:off x="864885" y="1929337"/>
            <a:ext cx="6904423" cy="4640178"/>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41552" y="219798"/>
            <a:ext cx="7772400" cy="1470025"/>
          </a:xfrm>
        </p:spPr>
        <p:txBody>
          <a:bodyPr>
            <a:normAutofit/>
          </a:bodyPr>
          <a:lstStyle/>
          <a:p>
            <a:pPr algn="just"/>
            <a:r>
              <a:rPr lang="nl-NL" sz="2400" dirty="0" smtClean="0">
                <a:solidFill>
                  <a:srgbClr val="008000"/>
                </a:solidFill>
                <a:latin typeface="Geneva"/>
                <a:cs typeface="Geneva"/>
              </a:rPr>
              <a:t>Casus Engels raaigras</a:t>
            </a:r>
            <a:endParaRPr lang="nl-NL" sz="2400" dirty="0">
              <a:solidFill>
                <a:srgbClr val="008000"/>
              </a:solidFill>
              <a:latin typeface="Geneva"/>
              <a:cs typeface="Geneva"/>
            </a:endParaRPr>
          </a:p>
        </p:txBody>
      </p:sp>
      <p:sp>
        <p:nvSpPr>
          <p:cNvPr id="3" name="Subtitel 2"/>
          <p:cNvSpPr>
            <a:spLocks noGrp="1"/>
          </p:cNvSpPr>
          <p:nvPr>
            <p:ph type="subTitle" idx="1"/>
          </p:nvPr>
        </p:nvSpPr>
        <p:spPr>
          <a:xfrm>
            <a:off x="441552" y="1929337"/>
            <a:ext cx="7772400" cy="4640178"/>
          </a:xfrm>
        </p:spPr>
        <p:txBody>
          <a:bodyPr anchor="b">
            <a:normAutofit fontScale="77500" lnSpcReduction="20000"/>
          </a:bodyPr>
          <a:lstStyle/>
          <a:p>
            <a:pPr algn="just"/>
            <a:endParaRPr lang="nl-BE" sz="2581" b="1" dirty="0" smtClean="0">
              <a:solidFill>
                <a:srgbClr val="FF6600"/>
              </a:solidFill>
              <a:cs typeface="Geneva"/>
            </a:endParaRPr>
          </a:p>
          <a:p>
            <a:pPr algn="just"/>
            <a:r>
              <a:rPr lang="nl-BE" sz="2581" b="1" dirty="0" smtClean="0">
                <a:solidFill>
                  <a:srgbClr val="B2001B"/>
                </a:solidFill>
                <a:cs typeface="Geneva"/>
              </a:rPr>
              <a:t>Giftige bestanddelen</a:t>
            </a:r>
            <a:r>
              <a:rPr lang="nl-BE" sz="2581" dirty="0" smtClean="0">
                <a:solidFill>
                  <a:srgbClr val="000000"/>
                </a:solidFill>
                <a:cs typeface="Geneva"/>
              </a:rPr>
              <a:t>:</a:t>
            </a:r>
            <a:r>
              <a:rPr lang="nl-BE" sz="2581" b="1" dirty="0" smtClean="0">
                <a:solidFill>
                  <a:srgbClr val="000000"/>
                </a:solidFill>
                <a:cs typeface="Geneva"/>
              </a:rPr>
              <a:t> </a:t>
            </a:r>
            <a:r>
              <a:rPr lang="nl-BE" sz="2581" dirty="0" smtClean="0">
                <a:solidFill>
                  <a:schemeClr val="tx1"/>
                </a:solidFill>
              </a:rPr>
              <a:t>Lolitrem B veroorzaakt een neuromusculaire en neurosensorische storing: ‘raaigraskramp’ of ‘ryegrass staggers’</a:t>
            </a:r>
          </a:p>
          <a:p>
            <a:pPr algn="just"/>
            <a:endParaRPr lang="nl-BE" sz="2581" dirty="0" smtClean="0">
              <a:solidFill>
                <a:schemeClr val="tx1"/>
              </a:solidFill>
            </a:endParaRPr>
          </a:p>
          <a:p>
            <a:pPr algn="just"/>
            <a:r>
              <a:rPr lang="nl-BE" sz="2581" dirty="0" smtClean="0">
                <a:solidFill>
                  <a:srgbClr val="000000"/>
                </a:solidFill>
                <a:cs typeface="Geneva"/>
              </a:rPr>
              <a:t>   	</a:t>
            </a:r>
            <a:r>
              <a:rPr lang="nl-BE" sz="2581" dirty="0" smtClean="0">
                <a:solidFill>
                  <a:srgbClr val="000090"/>
                </a:solidFill>
                <a:cs typeface="Geneva"/>
              </a:rPr>
              <a:t>Schapen, runderen, herten en </a:t>
            </a:r>
            <a:r>
              <a:rPr lang="nl-BE" sz="2581" b="1" dirty="0" smtClean="0">
                <a:solidFill>
                  <a:srgbClr val="B2001B"/>
                </a:solidFill>
                <a:cs typeface="Geneva"/>
              </a:rPr>
              <a:t>paarden</a:t>
            </a:r>
          </a:p>
          <a:p>
            <a:pPr algn="just"/>
            <a:endParaRPr lang="nl-BE" sz="2400" dirty="0" smtClean="0">
              <a:solidFill>
                <a:srgbClr val="CC4934"/>
              </a:solidFill>
            </a:endParaRPr>
          </a:p>
          <a:p>
            <a:pPr algn="just"/>
            <a:r>
              <a:rPr lang="nl-BE" sz="2824" b="1" dirty="0" smtClean="0">
                <a:solidFill>
                  <a:srgbClr val="B2001B"/>
                </a:solidFill>
              </a:rPr>
              <a:t>Fac. Diergeneeskunde UGent</a:t>
            </a:r>
            <a:r>
              <a:rPr lang="nl-BE" sz="2824" dirty="0" smtClean="0">
                <a:solidFill>
                  <a:schemeClr val="tx1"/>
                </a:solidFill>
              </a:rPr>
              <a:t>: eind 2007 (Vlaanderen) een dertigtal </a:t>
            </a:r>
            <a:r>
              <a:rPr lang="nl-BE" sz="2824" b="1" dirty="0" smtClean="0">
                <a:solidFill>
                  <a:srgbClr val="B2001B"/>
                </a:solidFill>
              </a:rPr>
              <a:t>paarden</a:t>
            </a:r>
            <a:r>
              <a:rPr lang="nl-BE" sz="2824" dirty="0" smtClean="0">
                <a:solidFill>
                  <a:srgbClr val="CC4934"/>
                </a:solidFill>
              </a:rPr>
              <a:t> </a:t>
            </a:r>
            <a:r>
              <a:rPr lang="nl-BE" sz="2824" dirty="0" smtClean="0">
                <a:solidFill>
                  <a:schemeClr val="tx1"/>
                </a:solidFill>
              </a:rPr>
              <a:t>uit een </a:t>
            </a:r>
            <a:r>
              <a:rPr lang="nl-BE" sz="2824" b="1" dirty="0" smtClean="0">
                <a:solidFill>
                  <a:srgbClr val="B2001B"/>
                </a:solidFill>
              </a:rPr>
              <a:t>paardenrijschool</a:t>
            </a:r>
            <a:r>
              <a:rPr lang="nl-BE" sz="2824" dirty="0" smtClean="0">
                <a:solidFill>
                  <a:schemeClr val="tx1"/>
                </a:solidFill>
              </a:rPr>
              <a:t>, gevoederd met raaigrashooi uit Frankrijk, kregen neurologische symptomen waaronder schrikachtig gedrag, spierfasciculaties, hypermetrie en ataxie. Op basis van klinische symptomen en van het hoog lolitremgehalte in het raaigrashooi, stelde men de diagnose van raaigraskramp. Na verwijderen van het besmet hooi uit het rantsoen, herstelden alle zieke dieren in de loop van enkele dagen. Dit was de eerste beschrijving van raaigraskramp in België</a:t>
            </a:r>
            <a:r>
              <a:rPr lang="nl-BE" sz="2824" dirty="0" smtClean="0"/>
              <a:t>. </a:t>
            </a:r>
            <a:endParaRPr lang="nl-NL" sz="2824" dirty="0" smtClean="0"/>
          </a:p>
          <a:p>
            <a:pPr algn="just"/>
            <a:endParaRPr lang="nl-NL" sz="2400" dirty="0" smtClean="0">
              <a:solidFill>
                <a:srgbClr val="000000"/>
              </a:solidFill>
              <a:latin typeface="Geneva"/>
              <a:cs typeface="Geneva"/>
            </a:endParaRPr>
          </a:p>
        </p:txBody>
      </p:sp>
      <p:pic>
        <p:nvPicPr>
          <p:cNvPr id="4" name="Afbeelding 3" descr="uitroepteken-rood.jpg"/>
          <p:cNvPicPr>
            <a:picLocks noChangeAspect="1"/>
          </p:cNvPicPr>
          <p:nvPr/>
        </p:nvPicPr>
        <p:blipFill>
          <a:blip r:embed="rId2"/>
          <a:stretch>
            <a:fillRect/>
          </a:stretch>
        </p:blipFill>
        <p:spPr>
          <a:xfrm>
            <a:off x="441552" y="3178024"/>
            <a:ext cx="501952" cy="501952"/>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41552" y="219798"/>
            <a:ext cx="7772400" cy="1470025"/>
          </a:xfrm>
        </p:spPr>
        <p:txBody>
          <a:bodyPr>
            <a:normAutofit/>
          </a:bodyPr>
          <a:lstStyle/>
          <a:p>
            <a:pPr algn="just"/>
            <a:r>
              <a:rPr lang="nl-NL" sz="2400" dirty="0" smtClean="0">
                <a:solidFill>
                  <a:srgbClr val="008000"/>
                </a:solidFill>
                <a:latin typeface="Geneva"/>
                <a:cs typeface="Geneva"/>
              </a:rPr>
              <a:t>Casus Engels raaigras </a:t>
            </a:r>
            <a:endParaRPr lang="nl-NL" sz="2400" dirty="0">
              <a:solidFill>
                <a:srgbClr val="008000"/>
              </a:solidFill>
              <a:latin typeface="Geneva"/>
              <a:cs typeface="Geneva"/>
            </a:endParaRPr>
          </a:p>
        </p:txBody>
      </p:sp>
      <p:sp>
        <p:nvSpPr>
          <p:cNvPr id="3" name="Subtitel 2"/>
          <p:cNvSpPr>
            <a:spLocks noGrp="1"/>
          </p:cNvSpPr>
          <p:nvPr>
            <p:ph type="subTitle" idx="1"/>
          </p:nvPr>
        </p:nvSpPr>
        <p:spPr>
          <a:xfrm>
            <a:off x="441552" y="1929337"/>
            <a:ext cx="7772400" cy="4640178"/>
          </a:xfrm>
        </p:spPr>
        <p:txBody>
          <a:bodyPr>
            <a:normAutofit fontScale="92500"/>
          </a:bodyPr>
          <a:lstStyle/>
          <a:p>
            <a:pPr algn="just"/>
            <a:r>
              <a:rPr lang="nl-BE" sz="2595" b="1" dirty="0" smtClean="0">
                <a:solidFill>
                  <a:srgbClr val="B2001B"/>
                </a:solidFill>
                <a:latin typeface="Geneva"/>
                <a:cs typeface="Geneva"/>
              </a:rPr>
              <a:t>Giftige plantendelen</a:t>
            </a:r>
            <a:r>
              <a:rPr lang="nl-BE" sz="2595" dirty="0" smtClean="0">
                <a:solidFill>
                  <a:srgbClr val="000000"/>
                </a:solidFill>
                <a:latin typeface="Geneva"/>
                <a:cs typeface="Geneva"/>
              </a:rPr>
              <a:t>:</a:t>
            </a:r>
            <a:r>
              <a:rPr lang="nl-BE" sz="2595" b="1" dirty="0" smtClean="0">
                <a:solidFill>
                  <a:srgbClr val="000000"/>
                </a:solidFill>
                <a:latin typeface="Geneva"/>
                <a:cs typeface="Geneva"/>
              </a:rPr>
              <a:t> </a:t>
            </a:r>
            <a:r>
              <a:rPr lang="nl-BE" sz="2595" dirty="0" smtClean="0">
                <a:solidFill>
                  <a:srgbClr val="000000"/>
                </a:solidFill>
                <a:latin typeface="Geneva"/>
                <a:cs typeface="Geneva"/>
              </a:rPr>
              <a:t>planten geïnfecteerd door de endofytische schimmel </a:t>
            </a:r>
            <a:r>
              <a:rPr lang="nl-BE" sz="2595" i="1" dirty="0" smtClean="0">
                <a:solidFill>
                  <a:srgbClr val="000000"/>
                </a:solidFill>
                <a:latin typeface="Geneva"/>
                <a:cs typeface="Geneva"/>
              </a:rPr>
              <a:t>Neotyphodium lolii</a:t>
            </a:r>
            <a:r>
              <a:rPr lang="nl-BE" sz="2595" dirty="0" smtClean="0">
                <a:solidFill>
                  <a:srgbClr val="000000"/>
                </a:solidFill>
                <a:latin typeface="Geneva"/>
                <a:cs typeface="Geneva"/>
              </a:rPr>
              <a:t> (syn. </a:t>
            </a:r>
            <a:r>
              <a:rPr lang="nl-BE" sz="2595" i="1" dirty="0" smtClean="0">
                <a:solidFill>
                  <a:srgbClr val="000000"/>
                </a:solidFill>
                <a:latin typeface="Geneva"/>
                <a:cs typeface="Geneva"/>
              </a:rPr>
              <a:t>Acremonium lolii</a:t>
            </a:r>
            <a:r>
              <a:rPr lang="nl-BE" sz="2595" dirty="0" smtClean="0">
                <a:solidFill>
                  <a:srgbClr val="000000"/>
                </a:solidFill>
                <a:latin typeface="Geneva"/>
                <a:cs typeface="Geneva"/>
              </a:rPr>
              <a:t> Latch).</a:t>
            </a:r>
            <a:r>
              <a:rPr lang="nl-BE" sz="2595" baseline="30000" dirty="0" smtClean="0">
                <a:solidFill>
                  <a:srgbClr val="000000"/>
                </a:solidFill>
                <a:latin typeface="Geneva"/>
                <a:cs typeface="Geneva"/>
              </a:rPr>
              <a:t> </a:t>
            </a:r>
            <a:endParaRPr lang="nl-NL" sz="2595" dirty="0" smtClean="0">
              <a:solidFill>
                <a:srgbClr val="000000"/>
              </a:solidFill>
              <a:latin typeface="Geneva"/>
              <a:cs typeface="Geneva"/>
            </a:endParaRPr>
          </a:p>
          <a:p>
            <a:pPr algn="just"/>
            <a:r>
              <a:rPr lang="nl-BE" sz="2595" b="1" dirty="0" smtClean="0">
                <a:solidFill>
                  <a:srgbClr val="B2001B"/>
                </a:solidFill>
                <a:latin typeface="Geneva"/>
                <a:cs typeface="Geneva"/>
              </a:rPr>
              <a:t>Giftige bestanddelen</a:t>
            </a:r>
            <a:r>
              <a:rPr lang="nl-BE" sz="2595" dirty="0" smtClean="0">
                <a:solidFill>
                  <a:srgbClr val="000000"/>
                </a:solidFill>
                <a:latin typeface="Geneva"/>
                <a:cs typeface="Geneva"/>
              </a:rPr>
              <a:t>:</a:t>
            </a:r>
            <a:r>
              <a:rPr lang="nl-BE" sz="2595" b="1" dirty="0" smtClean="0">
                <a:solidFill>
                  <a:srgbClr val="000000"/>
                </a:solidFill>
                <a:latin typeface="Geneva"/>
                <a:cs typeface="Geneva"/>
              </a:rPr>
              <a:t> neurotoxische </a:t>
            </a:r>
            <a:r>
              <a:rPr lang="nl-BE" sz="2595" dirty="0" smtClean="0">
                <a:solidFill>
                  <a:srgbClr val="000000"/>
                </a:solidFill>
                <a:latin typeface="Geneva"/>
                <a:cs typeface="Geneva"/>
              </a:rPr>
              <a:t>lolitrem-alkaloïden, geproduceerd door </a:t>
            </a:r>
            <a:r>
              <a:rPr lang="nl-BE" sz="2595" i="1" dirty="0" smtClean="0">
                <a:solidFill>
                  <a:srgbClr val="000000"/>
                </a:solidFill>
                <a:latin typeface="Geneva"/>
                <a:cs typeface="Geneva"/>
              </a:rPr>
              <a:t>Neotyphodium lolii</a:t>
            </a:r>
            <a:r>
              <a:rPr lang="nl-BE" sz="2595" dirty="0" smtClean="0">
                <a:solidFill>
                  <a:srgbClr val="000000"/>
                </a:solidFill>
                <a:latin typeface="Geneva"/>
                <a:cs typeface="Geneva"/>
              </a:rPr>
              <a:t> die in symbiose leeft met een aantal (raai)grassoorten.</a:t>
            </a:r>
            <a:r>
              <a:rPr lang="nl-NL" sz="2595" dirty="0" smtClean="0">
                <a:solidFill>
                  <a:srgbClr val="000000"/>
                </a:solidFill>
                <a:latin typeface="Geneva"/>
                <a:cs typeface="Geneva"/>
              </a:rPr>
              <a:t> </a:t>
            </a:r>
            <a:r>
              <a:rPr lang="nl-BE" sz="2595" dirty="0" smtClean="0">
                <a:solidFill>
                  <a:srgbClr val="000000"/>
                </a:solidFill>
                <a:latin typeface="Geneva"/>
                <a:cs typeface="Geneva"/>
              </a:rPr>
              <a:t>Hij groeit in de intercellulaire ruimtes van allerlei plantenweefsels. De schimmel verspreidt zich via de zaden. In Duitsland stelde men de aanwezigheid van die schimmelsoort vast bij 87% van de onderzochte populaties, doorgaans met een aandeel tussen 1 en 30%.</a:t>
            </a:r>
          </a:p>
          <a:p>
            <a:pPr algn="just"/>
            <a:endParaRPr lang="nl-NL" sz="2595" dirty="0" smtClean="0">
              <a:solidFill>
                <a:srgbClr val="000000"/>
              </a:solidFill>
              <a:latin typeface="Geneva"/>
              <a:cs typeface="Geneva"/>
            </a:endParaRPr>
          </a:p>
          <a:p>
            <a:pPr algn="just"/>
            <a:endParaRPr lang="nl-NL" sz="2400" dirty="0" smtClean="0">
              <a:solidFill>
                <a:srgbClr val="000000"/>
              </a:solidFill>
              <a:latin typeface="Geneva"/>
              <a:cs typeface="Geneva"/>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41552" y="219798"/>
            <a:ext cx="7772400" cy="1470025"/>
          </a:xfrm>
        </p:spPr>
        <p:txBody>
          <a:bodyPr>
            <a:normAutofit/>
          </a:bodyPr>
          <a:lstStyle/>
          <a:p>
            <a:pPr algn="just"/>
            <a:r>
              <a:rPr lang="nl-NL" sz="2400" dirty="0" smtClean="0">
                <a:solidFill>
                  <a:srgbClr val="008000"/>
                </a:solidFill>
                <a:latin typeface="Geneva"/>
                <a:cs typeface="Geneva"/>
              </a:rPr>
              <a:t>Casus Engels raaigras </a:t>
            </a:r>
            <a:endParaRPr lang="nl-NL" sz="2400" dirty="0">
              <a:solidFill>
                <a:srgbClr val="008000"/>
              </a:solidFill>
              <a:latin typeface="Geneva"/>
              <a:cs typeface="Geneva"/>
            </a:endParaRPr>
          </a:p>
        </p:txBody>
      </p:sp>
      <p:sp>
        <p:nvSpPr>
          <p:cNvPr id="3" name="Subtitel 2"/>
          <p:cNvSpPr>
            <a:spLocks noGrp="1"/>
          </p:cNvSpPr>
          <p:nvPr>
            <p:ph type="subTitle" idx="1"/>
          </p:nvPr>
        </p:nvSpPr>
        <p:spPr>
          <a:xfrm>
            <a:off x="441552" y="1929337"/>
            <a:ext cx="7772400" cy="4640178"/>
          </a:xfrm>
        </p:spPr>
        <p:txBody>
          <a:bodyPr>
            <a:normAutofit/>
          </a:bodyPr>
          <a:lstStyle/>
          <a:p>
            <a:pPr algn="just"/>
            <a:r>
              <a:rPr lang="nl-NL" sz="2800" i="1" dirty="0" smtClean="0"/>
              <a:t>																																																																																																																																																																																																																																																																																																																																									</a:t>
            </a:r>
            <a:r>
              <a:rPr lang="nl-NL" sz="2800" i="1" dirty="0" err="1" smtClean="0"/>
              <a:t>Neotyphodium</a:t>
            </a:r>
            <a:r>
              <a:rPr lang="nl-NL" sz="2800" dirty="0" smtClean="0"/>
              <a:t> in 																													</a:t>
            </a:r>
          </a:p>
          <a:p>
            <a:pPr algn="just"/>
            <a:endParaRPr lang="nl-NL" sz="2595" dirty="0" smtClean="0">
              <a:solidFill>
                <a:srgbClr val="000000"/>
              </a:solidFill>
              <a:latin typeface="Geneva"/>
              <a:cs typeface="Geneva"/>
            </a:endParaRPr>
          </a:p>
        </p:txBody>
      </p:sp>
      <p:pic>
        <p:nvPicPr>
          <p:cNvPr id="4" name="Afbeelding 3" descr="Neotyphodium_coenophialum.jpg"/>
          <p:cNvPicPr>
            <a:picLocks noChangeAspect="1"/>
          </p:cNvPicPr>
          <p:nvPr/>
        </p:nvPicPr>
        <p:blipFill>
          <a:blip r:embed="rId2"/>
          <a:stretch>
            <a:fillRect/>
          </a:stretch>
        </p:blipFill>
        <p:spPr>
          <a:xfrm>
            <a:off x="1330476" y="1929337"/>
            <a:ext cx="2834088" cy="4167777"/>
          </a:xfrm>
          <a:prstGeom prst="rect">
            <a:avLst/>
          </a:prstGeom>
        </p:spPr>
      </p:pic>
      <p:pic>
        <p:nvPicPr>
          <p:cNvPr id="5" name="Afbeelding 4" descr="mhYtQvg.jpg"/>
          <p:cNvPicPr>
            <a:picLocks noChangeAspect="1"/>
          </p:cNvPicPr>
          <p:nvPr/>
        </p:nvPicPr>
        <p:blipFill>
          <a:blip r:embed="rId3"/>
          <a:stretch>
            <a:fillRect/>
          </a:stretch>
        </p:blipFill>
        <p:spPr>
          <a:xfrm>
            <a:off x="4750293" y="2817875"/>
            <a:ext cx="3258040" cy="2177457"/>
          </a:xfrm>
          <a:prstGeom prst="rect">
            <a:avLst/>
          </a:prstGeom>
        </p:spPr>
      </p:pic>
      <p:sp>
        <p:nvSpPr>
          <p:cNvPr id="6" name="Tekstvak 5"/>
          <p:cNvSpPr txBox="1"/>
          <p:nvPr/>
        </p:nvSpPr>
        <p:spPr>
          <a:xfrm>
            <a:off x="1173238" y="6200183"/>
            <a:ext cx="3164523" cy="369332"/>
          </a:xfrm>
          <a:prstGeom prst="rect">
            <a:avLst/>
          </a:prstGeom>
          <a:noFill/>
        </p:spPr>
        <p:txBody>
          <a:bodyPr wrap="none" rtlCol="0">
            <a:spAutoFit/>
          </a:bodyPr>
          <a:lstStyle/>
          <a:p>
            <a:r>
              <a:rPr lang="nl-NL" i="1" dirty="0" err="1" smtClean="0"/>
              <a:t>Neotyphodium</a:t>
            </a:r>
            <a:r>
              <a:rPr lang="nl-NL" dirty="0" smtClean="0"/>
              <a:t> in raaigrascellen</a:t>
            </a:r>
            <a:endParaRPr lang="nl-NL" dirty="0"/>
          </a:p>
        </p:txBody>
      </p:sp>
      <p:sp>
        <p:nvSpPr>
          <p:cNvPr id="7" name="Tekstvak 6"/>
          <p:cNvSpPr txBox="1"/>
          <p:nvPr/>
        </p:nvSpPr>
        <p:spPr>
          <a:xfrm>
            <a:off x="5636381" y="5200952"/>
            <a:ext cx="1627945" cy="369332"/>
          </a:xfrm>
          <a:prstGeom prst="rect">
            <a:avLst/>
          </a:prstGeom>
          <a:noFill/>
        </p:spPr>
        <p:txBody>
          <a:bodyPr wrap="none" rtlCol="0">
            <a:spAutoFit/>
          </a:bodyPr>
          <a:lstStyle/>
          <a:p>
            <a:r>
              <a:rPr lang="nl-NL" i="1" dirty="0" err="1" smtClean="0"/>
              <a:t>Neotyphodium</a:t>
            </a:r>
            <a:endParaRPr lang="nl-NL" i="1"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endParaRPr lang="nl-NL" dirty="0"/>
          </a:p>
        </p:txBody>
      </p:sp>
      <p:sp>
        <p:nvSpPr>
          <p:cNvPr id="5" name="Subtitel 4"/>
          <p:cNvSpPr>
            <a:spLocks noGrp="1"/>
          </p:cNvSpPr>
          <p:nvPr>
            <p:ph type="subTitle" idx="1"/>
          </p:nvPr>
        </p:nvSpPr>
        <p:spPr/>
        <p:txBody>
          <a:bodyPr/>
          <a:lstStyle/>
          <a:p>
            <a:endParaRPr lang="nl-NL" dirty="0"/>
          </a:p>
        </p:txBody>
      </p:sp>
      <p:pic>
        <p:nvPicPr>
          <p:cNvPr id="6" name="Afbeelding 5" descr="Lolitrem_B.png"/>
          <p:cNvPicPr>
            <a:picLocks noChangeAspect="1"/>
          </p:cNvPicPr>
          <p:nvPr/>
        </p:nvPicPr>
        <p:blipFill>
          <a:blip r:embed="rId2"/>
          <a:stretch>
            <a:fillRect/>
          </a:stretch>
        </p:blipFill>
        <p:spPr>
          <a:xfrm>
            <a:off x="2695575" y="2130425"/>
            <a:ext cx="3752850" cy="2166938"/>
          </a:xfrm>
          <a:prstGeom prst="rect">
            <a:avLst/>
          </a:prstGeom>
        </p:spPr>
      </p:pic>
      <p:sp>
        <p:nvSpPr>
          <p:cNvPr id="7" name="Tekstvak 6"/>
          <p:cNvSpPr txBox="1"/>
          <p:nvPr/>
        </p:nvSpPr>
        <p:spPr>
          <a:xfrm>
            <a:off x="4023468" y="4662287"/>
            <a:ext cx="1120820" cy="369332"/>
          </a:xfrm>
          <a:prstGeom prst="rect">
            <a:avLst/>
          </a:prstGeom>
          <a:noFill/>
        </p:spPr>
        <p:txBody>
          <a:bodyPr wrap="none" rtlCol="0">
            <a:spAutoFit/>
          </a:bodyPr>
          <a:lstStyle/>
          <a:p>
            <a:r>
              <a:rPr lang="nl-NL" b="1" dirty="0" err="1" smtClean="0"/>
              <a:t>lolitrem</a:t>
            </a:r>
            <a:r>
              <a:rPr lang="nl-NL" dirty="0" smtClean="0"/>
              <a:t> B</a:t>
            </a:r>
            <a:endParaRPr lang="nl-NL"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41552" y="219798"/>
            <a:ext cx="7772400" cy="1470025"/>
          </a:xfrm>
        </p:spPr>
        <p:txBody>
          <a:bodyPr>
            <a:normAutofit/>
          </a:bodyPr>
          <a:lstStyle/>
          <a:p>
            <a:pPr algn="just"/>
            <a:r>
              <a:rPr lang="nl-NL" sz="2400" dirty="0" smtClean="0">
                <a:solidFill>
                  <a:srgbClr val="008000"/>
                </a:solidFill>
                <a:latin typeface="Geneva"/>
                <a:cs typeface="Geneva"/>
              </a:rPr>
              <a:t>Italiaans raaigras (</a:t>
            </a:r>
            <a:r>
              <a:rPr lang="nl-NL" sz="2400" i="1" dirty="0" err="1" smtClean="0">
                <a:solidFill>
                  <a:srgbClr val="008000"/>
                </a:solidFill>
                <a:latin typeface="Geneva"/>
                <a:cs typeface="Geneva"/>
              </a:rPr>
              <a:t>Lolium</a:t>
            </a:r>
            <a:r>
              <a:rPr lang="nl-NL" sz="2400" i="1" dirty="0" smtClean="0">
                <a:solidFill>
                  <a:srgbClr val="008000"/>
                </a:solidFill>
                <a:latin typeface="Geneva"/>
                <a:cs typeface="Geneva"/>
              </a:rPr>
              <a:t> </a:t>
            </a:r>
            <a:r>
              <a:rPr lang="nl-NL" sz="2400" i="1" dirty="0" err="1" smtClean="0">
                <a:solidFill>
                  <a:srgbClr val="008000"/>
                </a:solidFill>
                <a:latin typeface="Geneva"/>
                <a:cs typeface="Geneva"/>
              </a:rPr>
              <a:t>multiflorum</a:t>
            </a:r>
            <a:r>
              <a:rPr lang="nl-NL" sz="2400" dirty="0" smtClean="0">
                <a:solidFill>
                  <a:srgbClr val="008000"/>
                </a:solidFill>
                <a:latin typeface="Geneva"/>
                <a:cs typeface="Geneva"/>
              </a:rPr>
              <a:t>): O.K.</a:t>
            </a:r>
            <a:endParaRPr lang="nl-NL" sz="2400" dirty="0">
              <a:solidFill>
                <a:srgbClr val="008000"/>
              </a:solidFill>
              <a:latin typeface="Geneva"/>
              <a:cs typeface="Geneva"/>
            </a:endParaRPr>
          </a:p>
        </p:txBody>
      </p:sp>
      <p:sp>
        <p:nvSpPr>
          <p:cNvPr id="3" name="Subtitel 2"/>
          <p:cNvSpPr>
            <a:spLocks noGrp="1"/>
          </p:cNvSpPr>
          <p:nvPr>
            <p:ph type="subTitle" idx="1"/>
          </p:nvPr>
        </p:nvSpPr>
        <p:spPr>
          <a:xfrm>
            <a:off x="441552" y="1929337"/>
            <a:ext cx="7772400" cy="4640178"/>
          </a:xfrm>
        </p:spPr>
        <p:txBody>
          <a:bodyPr>
            <a:normAutofit/>
          </a:bodyPr>
          <a:lstStyle/>
          <a:p>
            <a:pPr algn="just"/>
            <a:endParaRPr lang="nl-NL" sz="2400" dirty="0" smtClean="0">
              <a:solidFill>
                <a:srgbClr val="000000"/>
              </a:solidFill>
              <a:latin typeface="Geneva"/>
              <a:cs typeface="Geneva"/>
            </a:endParaRPr>
          </a:p>
        </p:txBody>
      </p:sp>
      <p:pic>
        <p:nvPicPr>
          <p:cNvPr id="5" name="Afbeelding 4" descr="Schermafbeelding 2018-03-13 om 12.23.50.png"/>
          <p:cNvPicPr>
            <a:picLocks noChangeAspect="1"/>
          </p:cNvPicPr>
          <p:nvPr/>
        </p:nvPicPr>
        <p:blipFill>
          <a:blip r:embed="rId2"/>
          <a:stretch>
            <a:fillRect/>
          </a:stretch>
        </p:blipFill>
        <p:spPr>
          <a:xfrm>
            <a:off x="997856" y="1929336"/>
            <a:ext cx="6986833" cy="4640179"/>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41552" y="219798"/>
            <a:ext cx="7772400" cy="1470025"/>
          </a:xfrm>
        </p:spPr>
        <p:txBody>
          <a:bodyPr>
            <a:normAutofit/>
          </a:bodyPr>
          <a:lstStyle/>
          <a:p>
            <a:pPr algn="just"/>
            <a:r>
              <a:rPr lang="nl-NL" sz="2400" dirty="0" smtClean="0">
                <a:solidFill>
                  <a:srgbClr val="008000"/>
                </a:solidFill>
                <a:latin typeface="Geneva"/>
                <a:cs typeface="Geneva"/>
              </a:rPr>
              <a:t>Casus akkerpaardenstaart, heermoes </a:t>
            </a:r>
            <a:br>
              <a:rPr lang="nl-NL" sz="2400" dirty="0" smtClean="0">
                <a:solidFill>
                  <a:srgbClr val="008000"/>
                </a:solidFill>
                <a:latin typeface="Geneva"/>
                <a:cs typeface="Geneva"/>
              </a:rPr>
            </a:br>
            <a:r>
              <a:rPr lang="nl-NL" sz="2400" dirty="0" smtClean="0">
                <a:solidFill>
                  <a:srgbClr val="008000"/>
                </a:solidFill>
                <a:latin typeface="Geneva"/>
                <a:cs typeface="Geneva"/>
              </a:rPr>
              <a:t>(</a:t>
            </a:r>
            <a:r>
              <a:rPr lang="nl-NL" sz="2400" i="1" dirty="0" err="1" smtClean="0">
                <a:solidFill>
                  <a:srgbClr val="008000"/>
                </a:solidFill>
                <a:latin typeface="Geneva"/>
                <a:cs typeface="Geneva"/>
              </a:rPr>
              <a:t>Equisetum</a:t>
            </a:r>
            <a:r>
              <a:rPr lang="nl-NL" sz="2400" i="1" dirty="0" smtClean="0">
                <a:solidFill>
                  <a:srgbClr val="008000"/>
                </a:solidFill>
                <a:latin typeface="Geneva"/>
                <a:cs typeface="Geneva"/>
              </a:rPr>
              <a:t> </a:t>
            </a:r>
            <a:r>
              <a:rPr lang="nl-NL" sz="2400" i="1" dirty="0" err="1" smtClean="0">
                <a:solidFill>
                  <a:srgbClr val="008000"/>
                </a:solidFill>
                <a:latin typeface="Geneva"/>
                <a:cs typeface="Geneva"/>
              </a:rPr>
              <a:t>arvense</a:t>
            </a:r>
            <a:r>
              <a:rPr lang="nl-NL" sz="2400" dirty="0" smtClean="0">
                <a:solidFill>
                  <a:srgbClr val="008000"/>
                </a:solidFill>
                <a:latin typeface="Geneva"/>
                <a:cs typeface="Geneva"/>
              </a:rPr>
              <a:t>) </a:t>
            </a:r>
            <a:endParaRPr lang="nl-NL" sz="2400" dirty="0">
              <a:solidFill>
                <a:srgbClr val="008000"/>
              </a:solidFill>
              <a:latin typeface="Geneva"/>
              <a:cs typeface="Geneva"/>
            </a:endParaRPr>
          </a:p>
        </p:txBody>
      </p:sp>
      <p:sp>
        <p:nvSpPr>
          <p:cNvPr id="3" name="Subtitel 2"/>
          <p:cNvSpPr>
            <a:spLocks noGrp="1"/>
          </p:cNvSpPr>
          <p:nvPr>
            <p:ph type="subTitle" idx="1"/>
          </p:nvPr>
        </p:nvSpPr>
        <p:spPr>
          <a:xfrm>
            <a:off x="441552" y="1929337"/>
            <a:ext cx="7772400" cy="4640178"/>
          </a:xfrm>
        </p:spPr>
        <p:txBody>
          <a:bodyPr anchor="b">
            <a:normAutofit/>
          </a:bodyPr>
          <a:lstStyle/>
          <a:p>
            <a:pPr algn="just"/>
            <a:r>
              <a:rPr lang="nl-BE" sz="2824" dirty="0" smtClean="0"/>
              <a:t>. </a:t>
            </a:r>
            <a:endParaRPr lang="nl-NL" sz="2824" dirty="0" smtClean="0"/>
          </a:p>
          <a:p>
            <a:pPr algn="just"/>
            <a:endParaRPr lang="nl-NL" sz="2400" dirty="0" smtClean="0">
              <a:solidFill>
                <a:srgbClr val="000000"/>
              </a:solidFill>
              <a:latin typeface="Geneva"/>
              <a:cs typeface="Geneva"/>
            </a:endParaRPr>
          </a:p>
        </p:txBody>
      </p:sp>
      <p:pic>
        <p:nvPicPr>
          <p:cNvPr id="7" name="Afbeelding 6" descr="Schermafbeelding 2018-03-13 om 12.30.17.png"/>
          <p:cNvPicPr>
            <a:picLocks noChangeAspect="1"/>
          </p:cNvPicPr>
          <p:nvPr/>
        </p:nvPicPr>
        <p:blipFill>
          <a:blip r:embed="rId2"/>
          <a:stretch>
            <a:fillRect/>
          </a:stretch>
        </p:blipFill>
        <p:spPr>
          <a:xfrm>
            <a:off x="3201117" y="1929337"/>
            <a:ext cx="2741766" cy="4047369"/>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41552" y="219798"/>
            <a:ext cx="7772400" cy="1470025"/>
          </a:xfrm>
        </p:spPr>
        <p:txBody>
          <a:bodyPr>
            <a:normAutofit/>
          </a:bodyPr>
          <a:lstStyle/>
          <a:p>
            <a:pPr algn="just"/>
            <a:r>
              <a:rPr lang="nl-NL" sz="2400" dirty="0" smtClean="0">
                <a:solidFill>
                  <a:srgbClr val="008000"/>
                </a:solidFill>
                <a:latin typeface="Geneva"/>
                <a:cs typeface="Geneva"/>
              </a:rPr>
              <a:t>Casus </a:t>
            </a:r>
            <a:r>
              <a:rPr lang="nl-NL" sz="2400" dirty="0" err="1" smtClean="0">
                <a:solidFill>
                  <a:srgbClr val="008000"/>
                </a:solidFill>
                <a:latin typeface="Geneva"/>
                <a:cs typeface="Geneva"/>
              </a:rPr>
              <a:t>akkerpaardestaart</a:t>
            </a:r>
            <a:r>
              <a:rPr lang="nl-NL" sz="2400" dirty="0" smtClean="0">
                <a:solidFill>
                  <a:srgbClr val="008000"/>
                </a:solidFill>
                <a:latin typeface="Geneva"/>
                <a:cs typeface="Geneva"/>
              </a:rPr>
              <a:t>, heermoes </a:t>
            </a:r>
            <a:endParaRPr lang="nl-NL" sz="2400" dirty="0">
              <a:solidFill>
                <a:srgbClr val="008000"/>
              </a:solidFill>
              <a:latin typeface="Geneva"/>
              <a:cs typeface="Geneva"/>
            </a:endParaRPr>
          </a:p>
        </p:txBody>
      </p:sp>
      <p:sp>
        <p:nvSpPr>
          <p:cNvPr id="3" name="Subtitel 2"/>
          <p:cNvSpPr>
            <a:spLocks noGrp="1"/>
          </p:cNvSpPr>
          <p:nvPr>
            <p:ph type="subTitle" idx="1"/>
          </p:nvPr>
        </p:nvSpPr>
        <p:spPr>
          <a:xfrm>
            <a:off x="441552" y="1929337"/>
            <a:ext cx="7772400" cy="4640178"/>
          </a:xfrm>
        </p:spPr>
        <p:txBody>
          <a:bodyPr anchor="b">
            <a:normAutofit/>
          </a:bodyPr>
          <a:lstStyle/>
          <a:p>
            <a:pPr algn="just"/>
            <a:r>
              <a:rPr lang="nl-BE" sz="2824" dirty="0" smtClean="0"/>
              <a:t>. </a:t>
            </a:r>
            <a:endParaRPr lang="nl-NL" sz="2824" dirty="0" smtClean="0"/>
          </a:p>
          <a:p>
            <a:pPr algn="just"/>
            <a:endParaRPr lang="nl-NL" sz="2400" dirty="0" smtClean="0">
              <a:solidFill>
                <a:srgbClr val="000000"/>
              </a:solidFill>
              <a:latin typeface="Geneva"/>
              <a:cs typeface="Geneva"/>
            </a:endParaRPr>
          </a:p>
        </p:txBody>
      </p:sp>
      <p:pic>
        <p:nvPicPr>
          <p:cNvPr id="4" name="Afbeelding 3" descr="Schermafbeelding 2018-03-13 om 12.31.22.png"/>
          <p:cNvPicPr>
            <a:picLocks noChangeAspect="1"/>
          </p:cNvPicPr>
          <p:nvPr/>
        </p:nvPicPr>
        <p:blipFill>
          <a:blip r:embed="rId2"/>
          <a:stretch>
            <a:fillRect/>
          </a:stretch>
        </p:blipFill>
        <p:spPr>
          <a:xfrm>
            <a:off x="1623222" y="1689823"/>
            <a:ext cx="5897555" cy="4408568"/>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41552" y="219798"/>
            <a:ext cx="7772400" cy="1470025"/>
          </a:xfrm>
        </p:spPr>
        <p:txBody>
          <a:bodyPr>
            <a:normAutofit/>
          </a:bodyPr>
          <a:lstStyle/>
          <a:p>
            <a:pPr algn="just"/>
            <a:r>
              <a:rPr lang="nl-NL" sz="2400" dirty="0" smtClean="0">
                <a:solidFill>
                  <a:srgbClr val="008000"/>
                </a:solidFill>
                <a:latin typeface="Geneva"/>
                <a:cs typeface="Geneva"/>
              </a:rPr>
              <a:t>Casus akkerpaardenstaart, heermoes </a:t>
            </a:r>
            <a:endParaRPr lang="nl-NL" sz="2400" dirty="0">
              <a:solidFill>
                <a:srgbClr val="008000"/>
              </a:solidFill>
              <a:latin typeface="Geneva"/>
              <a:cs typeface="Geneva"/>
            </a:endParaRPr>
          </a:p>
        </p:txBody>
      </p:sp>
      <p:sp>
        <p:nvSpPr>
          <p:cNvPr id="3" name="Subtitel 2"/>
          <p:cNvSpPr>
            <a:spLocks noGrp="1"/>
          </p:cNvSpPr>
          <p:nvPr>
            <p:ph type="subTitle" idx="1"/>
          </p:nvPr>
        </p:nvSpPr>
        <p:spPr>
          <a:xfrm>
            <a:off x="441552" y="1929337"/>
            <a:ext cx="7772400" cy="4640178"/>
          </a:xfrm>
        </p:spPr>
        <p:txBody>
          <a:bodyPr>
            <a:normAutofit fontScale="92500" lnSpcReduction="20000"/>
          </a:bodyPr>
          <a:lstStyle/>
          <a:p>
            <a:pPr algn="just"/>
            <a:r>
              <a:rPr lang="nl-NL" sz="2400" b="1" dirty="0" smtClean="0">
                <a:solidFill>
                  <a:srgbClr val="B2001B"/>
                </a:solidFill>
                <a:latin typeface="Geneva"/>
                <a:cs typeface="Geneva"/>
              </a:rPr>
              <a:t>Giftige plantendelen</a:t>
            </a:r>
            <a:r>
              <a:rPr lang="nl-NL" sz="2400" dirty="0" smtClean="0">
                <a:solidFill>
                  <a:srgbClr val="000000"/>
                </a:solidFill>
                <a:latin typeface="Geneva"/>
                <a:cs typeface="Geneva"/>
              </a:rPr>
              <a:t>: de hele plant</a:t>
            </a:r>
          </a:p>
          <a:p>
            <a:pPr algn="just"/>
            <a:endParaRPr lang="nl-NL" sz="2400" dirty="0" smtClean="0">
              <a:solidFill>
                <a:srgbClr val="000000"/>
              </a:solidFill>
              <a:latin typeface="Geneva"/>
              <a:cs typeface="Geneva"/>
            </a:endParaRPr>
          </a:p>
          <a:p>
            <a:pPr algn="just"/>
            <a:r>
              <a:rPr lang="nl-NL" sz="2400" b="1" dirty="0" smtClean="0">
                <a:solidFill>
                  <a:srgbClr val="B2001B"/>
                </a:solidFill>
                <a:latin typeface="Geneva"/>
                <a:cs typeface="Geneva"/>
              </a:rPr>
              <a:t>Giftige bestanddelen</a:t>
            </a:r>
            <a:r>
              <a:rPr lang="nl-NL" sz="2400" dirty="0" smtClean="0">
                <a:solidFill>
                  <a:srgbClr val="000000"/>
                </a:solidFill>
                <a:latin typeface="Geneva"/>
                <a:cs typeface="Geneva"/>
              </a:rPr>
              <a:t>: vooral </a:t>
            </a:r>
            <a:r>
              <a:rPr lang="nl-NL" sz="2400" dirty="0" err="1" smtClean="0">
                <a:solidFill>
                  <a:srgbClr val="000000"/>
                </a:solidFill>
                <a:latin typeface="Geneva"/>
                <a:cs typeface="Geneva"/>
              </a:rPr>
              <a:t>thiaminase-enzym</a:t>
            </a:r>
            <a:r>
              <a:rPr lang="nl-NL" sz="2400" dirty="0" smtClean="0">
                <a:solidFill>
                  <a:srgbClr val="000000"/>
                </a:solidFill>
                <a:latin typeface="Geneva"/>
                <a:cs typeface="Geneva"/>
              </a:rPr>
              <a:t> dat vitamine B1 (</a:t>
            </a:r>
            <a:r>
              <a:rPr lang="nl-NL" sz="2400" dirty="0" err="1" smtClean="0">
                <a:solidFill>
                  <a:srgbClr val="000000"/>
                </a:solidFill>
                <a:latin typeface="Geneva"/>
                <a:cs typeface="Geneva"/>
              </a:rPr>
              <a:t>thiamine</a:t>
            </a:r>
            <a:r>
              <a:rPr lang="nl-NL" sz="2400" dirty="0" smtClean="0">
                <a:solidFill>
                  <a:srgbClr val="000000"/>
                </a:solidFill>
                <a:latin typeface="Geneva"/>
                <a:cs typeface="Geneva"/>
              </a:rPr>
              <a:t>) afbreek, verder het </a:t>
            </a:r>
            <a:r>
              <a:rPr lang="nl-NL" sz="2400" dirty="0" err="1" smtClean="0">
                <a:solidFill>
                  <a:srgbClr val="000000"/>
                </a:solidFill>
                <a:latin typeface="Geneva"/>
                <a:cs typeface="Geneva"/>
              </a:rPr>
              <a:t>piperidine-alkaloi</a:t>
            </a:r>
            <a:r>
              <a:rPr lang="nl-NL" sz="2400" dirty="0" smtClean="0">
                <a:solidFill>
                  <a:srgbClr val="000000"/>
                </a:solidFill>
                <a:latin typeface="Geneva"/>
                <a:cs typeface="Geneva"/>
              </a:rPr>
              <a:t>̈de </a:t>
            </a:r>
            <a:r>
              <a:rPr lang="nl-NL" sz="2400" dirty="0" err="1" smtClean="0">
                <a:solidFill>
                  <a:srgbClr val="000000"/>
                </a:solidFill>
                <a:latin typeface="Geneva"/>
                <a:cs typeface="Geneva"/>
              </a:rPr>
              <a:t>equisetine</a:t>
            </a:r>
            <a:r>
              <a:rPr lang="nl-NL" sz="2400" dirty="0" smtClean="0">
                <a:solidFill>
                  <a:srgbClr val="000000"/>
                </a:solidFill>
                <a:latin typeface="Geneva"/>
                <a:cs typeface="Geneva"/>
              </a:rPr>
              <a:t>, veel kiezelzuur en het </a:t>
            </a:r>
            <a:r>
              <a:rPr lang="nl-NL" sz="2400" dirty="0" err="1" smtClean="0">
                <a:solidFill>
                  <a:srgbClr val="000000"/>
                </a:solidFill>
                <a:latin typeface="Geneva"/>
                <a:cs typeface="Geneva"/>
              </a:rPr>
              <a:t>saponine</a:t>
            </a:r>
            <a:r>
              <a:rPr lang="nl-NL" sz="2400" dirty="0" smtClean="0">
                <a:solidFill>
                  <a:srgbClr val="000000"/>
                </a:solidFill>
                <a:latin typeface="Geneva"/>
                <a:cs typeface="Geneva"/>
              </a:rPr>
              <a:t> </a:t>
            </a:r>
            <a:r>
              <a:rPr lang="nl-NL" sz="2400" dirty="0" err="1" smtClean="0">
                <a:solidFill>
                  <a:srgbClr val="000000"/>
                </a:solidFill>
                <a:latin typeface="Geneva"/>
                <a:cs typeface="Geneva"/>
              </a:rPr>
              <a:t>equisetonine</a:t>
            </a:r>
            <a:r>
              <a:rPr lang="nl-NL" sz="2400" dirty="0" smtClean="0">
                <a:solidFill>
                  <a:srgbClr val="000000"/>
                </a:solidFill>
                <a:latin typeface="Geneva"/>
                <a:cs typeface="Geneva"/>
              </a:rPr>
              <a:t> (tot 5% in het plantensap). Het toxine blijft actief na drogen en bewaren van het plantenmateriaal (hooi).</a:t>
            </a:r>
          </a:p>
          <a:p>
            <a:pPr algn="just"/>
            <a:r>
              <a:rPr lang="nl-NL" sz="2400" dirty="0" smtClean="0">
                <a:solidFill>
                  <a:srgbClr val="000000"/>
                </a:solidFill>
                <a:latin typeface="Geneva"/>
                <a:cs typeface="Geneva"/>
              </a:rPr>
              <a:t> </a:t>
            </a:r>
            <a:endParaRPr lang="nl-BE" sz="2400" b="1" dirty="0" smtClean="0">
              <a:solidFill>
                <a:srgbClr val="000000"/>
              </a:solidFill>
              <a:latin typeface="Geneva"/>
              <a:cs typeface="Geneva"/>
            </a:endParaRPr>
          </a:p>
          <a:p>
            <a:pPr algn="just"/>
            <a:r>
              <a:rPr lang="nl-NL" sz="2400" b="1" dirty="0" smtClean="0">
                <a:solidFill>
                  <a:srgbClr val="B2001B"/>
                </a:solidFill>
                <a:latin typeface="Geneva"/>
                <a:cs typeface="Geneva"/>
              </a:rPr>
              <a:t>Giftigheid</a:t>
            </a:r>
            <a:r>
              <a:rPr lang="nl-NL" sz="2400" dirty="0" smtClean="0">
                <a:solidFill>
                  <a:schemeClr val="tx1"/>
                </a:solidFill>
                <a:latin typeface="Geneva"/>
                <a:cs typeface="Geneva"/>
              </a:rPr>
              <a:t>: </a:t>
            </a:r>
            <a:r>
              <a:rPr lang="nl-BE" sz="2400" dirty="0" smtClean="0">
                <a:solidFill>
                  <a:srgbClr val="000000"/>
                </a:solidFill>
                <a:latin typeface="Geneva"/>
                <a:cs typeface="Geneva"/>
              </a:rPr>
              <a:t>thiaminase breekt vitamine B1 af tot thiazol en pyrimidine. Bij massale afbraak van vitamine B1 ontstaan er zenuwverschijnselen</a:t>
            </a:r>
            <a:endParaRPr lang="nl-NL" sz="2400" dirty="0" smtClean="0">
              <a:solidFill>
                <a:srgbClr val="000000"/>
              </a:solidFill>
              <a:latin typeface="Geneva"/>
              <a:cs typeface="Geneva"/>
            </a:endParaRPr>
          </a:p>
          <a:p>
            <a:pPr algn="just"/>
            <a:r>
              <a:rPr lang="nl-NL" sz="2400" dirty="0" smtClean="0">
                <a:solidFill>
                  <a:srgbClr val="000090"/>
                </a:solidFill>
                <a:latin typeface="Geneva"/>
                <a:cs typeface="Geneva"/>
              </a:rPr>
              <a:t>  	</a:t>
            </a:r>
          </a:p>
          <a:p>
            <a:pPr algn="just"/>
            <a:endParaRPr lang="nl-NL" sz="2400" b="1" dirty="0" smtClean="0">
              <a:solidFill>
                <a:srgbClr val="000090"/>
              </a:solidFill>
              <a:latin typeface="Geneva"/>
              <a:cs typeface="Geneva"/>
            </a:endParaRPr>
          </a:p>
          <a:p>
            <a:pPr algn="just"/>
            <a:r>
              <a:rPr lang="nl-NL" sz="2400" b="1" dirty="0" smtClean="0">
                <a:solidFill>
                  <a:srgbClr val="B2001B"/>
                </a:solidFill>
                <a:latin typeface="Geneva"/>
                <a:cs typeface="Geneva"/>
              </a:rPr>
              <a:t>      Paarden (++), </a:t>
            </a:r>
            <a:r>
              <a:rPr lang="nl-NL" sz="2400" b="1" dirty="0" smtClean="0">
                <a:solidFill>
                  <a:srgbClr val="0000FF"/>
                </a:solidFill>
                <a:latin typeface="Geneva"/>
                <a:cs typeface="Geneva"/>
              </a:rPr>
              <a:t>herkauwers </a:t>
            </a:r>
            <a:r>
              <a:rPr lang="nl-NL" sz="2400" b="1" dirty="0" smtClean="0">
                <a:solidFill>
                  <a:schemeClr val="tx1"/>
                </a:solidFill>
                <a:latin typeface="Geneva"/>
                <a:cs typeface="Geneva"/>
              </a:rPr>
              <a:t>(veel minder)</a:t>
            </a:r>
            <a:endParaRPr lang="nl-NL" sz="2400" dirty="0" smtClean="0">
              <a:solidFill>
                <a:schemeClr val="tx1"/>
              </a:solidFill>
              <a:latin typeface="Geneva"/>
              <a:cs typeface="Geneva"/>
            </a:endParaRPr>
          </a:p>
        </p:txBody>
      </p:sp>
      <p:pic>
        <p:nvPicPr>
          <p:cNvPr id="4" name="Afbeelding 3" descr="uitroepteken-rood.jpg"/>
          <p:cNvPicPr>
            <a:picLocks noChangeAspect="1"/>
          </p:cNvPicPr>
          <p:nvPr/>
        </p:nvPicPr>
        <p:blipFill>
          <a:blip r:embed="rId2"/>
          <a:stretch>
            <a:fillRect/>
          </a:stretch>
        </p:blipFill>
        <p:spPr>
          <a:xfrm>
            <a:off x="441552" y="6025229"/>
            <a:ext cx="544286" cy="544286"/>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41552" y="219798"/>
            <a:ext cx="7772400" cy="1470025"/>
          </a:xfrm>
        </p:spPr>
        <p:txBody>
          <a:bodyPr>
            <a:normAutofit/>
          </a:bodyPr>
          <a:lstStyle/>
          <a:p>
            <a:pPr algn="just"/>
            <a:r>
              <a:rPr lang="nl-NL" sz="2400" dirty="0" smtClean="0">
                <a:solidFill>
                  <a:srgbClr val="008000"/>
                </a:solidFill>
                <a:latin typeface="Geneva"/>
                <a:cs typeface="Geneva"/>
              </a:rPr>
              <a:t>Casus akkerpaardenstaart, heermoes </a:t>
            </a:r>
            <a:endParaRPr lang="nl-NL" sz="2400" dirty="0">
              <a:solidFill>
                <a:srgbClr val="008000"/>
              </a:solidFill>
              <a:latin typeface="Geneva"/>
              <a:cs typeface="Geneva"/>
            </a:endParaRPr>
          </a:p>
        </p:txBody>
      </p:sp>
      <p:sp>
        <p:nvSpPr>
          <p:cNvPr id="3" name="Subtitel 2"/>
          <p:cNvSpPr>
            <a:spLocks noGrp="1"/>
          </p:cNvSpPr>
          <p:nvPr>
            <p:ph type="subTitle" idx="1"/>
          </p:nvPr>
        </p:nvSpPr>
        <p:spPr>
          <a:xfrm>
            <a:off x="441551" y="1689823"/>
            <a:ext cx="7772400" cy="4640178"/>
          </a:xfrm>
        </p:spPr>
        <p:txBody>
          <a:bodyPr anchor="b">
            <a:normAutofit/>
          </a:bodyPr>
          <a:lstStyle/>
          <a:p>
            <a:pPr algn="just"/>
            <a:endParaRPr lang="nl-BE" sz="2400" b="1" dirty="0" smtClean="0">
              <a:solidFill>
                <a:srgbClr val="000000"/>
              </a:solidFill>
              <a:latin typeface="Geneva"/>
              <a:cs typeface="Geneva"/>
            </a:endParaRPr>
          </a:p>
          <a:p>
            <a:pPr algn="just"/>
            <a:endParaRPr lang="nl-BE" sz="2400" b="1" dirty="0" smtClean="0">
              <a:solidFill>
                <a:srgbClr val="000000"/>
              </a:solidFill>
              <a:latin typeface="Geneva"/>
              <a:cs typeface="Geneva"/>
            </a:endParaRPr>
          </a:p>
          <a:p>
            <a:pPr algn="just"/>
            <a:endParaRPr lang="nl-BE" sz="2400" b="1" dirty="0" smtClean="0">
              <a:solidFill>
                <a:srgbClr val="000000"/>
              </a:solidFill>
              <a:latin typeface="Geneva"/>
              <a:cs typeface="Geneva"/>
            </a:endParaRPr>
          </a:p>
          <a:p>
            <a:pPr algn="just"/>
            <a:endParaRPr lang="nl-BE" sz="2400" b="1" dirty="0" smtClean="0">
              <a:solidFill>
                <a:srgbClr val="000000"/>
              </a:solidFill>
              <a:latin typeface="Geneva"/>
              <a:cs typeface="Geneva"/>
            </a:endParaRPr>
          </a:p>
          <a:p>
            <a:pPr algn="just"/>
            <a:endParaRPr lang="nl-BE" sz="2400" b="1" dirty="0" smtClean="0">
              <a:solidFill>
                <a:srgbClr val="000000"/>
              </a:solidFill>
              <a:latin typeface="Geneva"/>
              <a:cs typeface="Geneva"/>
            </a:endParaRPr>
          </a:p>
          <a:p>
            <a:pPr algn="just"/>
            <a:endParaRPr lang="nl-BE" sz="2400" b="1" dirty="0" smtClean="0">
              <a:solidFill>
                <a:srgbClr val="000000"/>
              </a:solidFill>
              <a:latin typeface="Geneva"/>
              <a:cs typeface="Geneva"/>
            </a:endParaRPr>
          </a:p>
          <a:p>
            <a:pPr algn="just"/>
            <a:endParaRPr lang="nl-NL" sz="2800" dirty="0" smtClean="0"/>
          </a:p>
        </p:txBody>
      </p:sp>
      <p:sp>
        <p:nvSpPr>
          <p:cNvPr id="4" name="Rechthoek 3"/>
          <p:cNvSpPr/>
          <p:nvPr/>
        </p:nvSpPr>
        <p:spPr>
          <a:xfrm>
            <a:off x="719590" y="1689823"/>
            <a:ext cx="7494361" cy="4770537"/>
          </a:xfrm>
          <a:prstGeom prst="rect">
            <a:avLst/>
          </a:prstGeom>
        </p:spPr>
        <p:txBody>
          <a:bodyPr wrap="square">
            <a:spAutoFit/>
          </a:bodyPr>
          <a:lstStyle/>
          <a:p>
            <a:r>
              <a:rPr lang="nl-NL" sz="2000" b="1" dirty="0" smtClean="0">
                <a:solidFill>
                  <a:srgbClr val="B2001B"/>
                </a:solidFill>
                <a:latin typeface="Geneva"/>
                <a:cs typeface="Geneva"/>
              </a:rPr>
              <a:t>Paarden</a:t>
            </a:r>
            <a:r>
              <a:rPr lang="nl-NL" sz="2000" dirty="0" smtClean="0">
                <a:latin typeface="Geneva"/>
                <a:cs typeface="Geneva"/>
              </a:rPr>
              <a:t>:</a:t>
            </a:r>
          </a:p>
          <a:p>
            <a:endParaRPr lang="nl-NL" sz="2400" dirty="0" smtClean="0">
              <a:latin typeface="Geneva"/>
              <a:cs typeface="Geneva"/>
            </a:endParaRPr>
          </a:p>
          <a:p>
            <a:r>
              <a:rPr lang="nl-NL" sz="2400" dirty="0" smtClean="0">
                <a:latin typeface="Geneva"/>
                <a:cs typeface="Geneva"/>
              </a:rPr>
              <a:t>schrikachtigheid, verhoogde prikkelbaarheid; daarna onzekere gang, verminderde reflexen, tuimelen [</a:t>
            </a:r>
            <a:r>
              <a:rPr lang="nl-NL" sz="2400" i="1" dirty="0" err="1" smtClean="0">
                <a:latin typeface="Geneva"/>
                <a:cs typeface="Geneva"/>
              </a:rPr>
              <a:t>Taumelkrankheit</a:t>
            </a:r>
            <a:r>
              <a:rPr lang="nl-NL" sz="2400" dirty="0" smtClean="0">
                <a:latin typeface="Geneva"/>
                <a:cs typeface="Geneva"/>
              </a:rPr>
              <a:t>], spiertrekkingen, verwijde oogpupillen, snelle doch zwakke pols, verlamming van de achterhand, in elkaar storten en de dood. </a:t>
            </a:r>
          </a:p>
          <a:p>
            <a:endParaRPr lang="nl-NL" sz="2400" dirty="0" smtClean="0">
              <a:latin typeface="Geneva"/>
              <a:cs typeface="Geneva"/>
            </a:endParaRPr>
          </a:p>
          <a:p>
            <a:r>
              <a:rPr lang="nl-NL" sz="2400" dirty="0" smtClean="0">
                <a:latin typeface="Geneva"/>
                <a:cs typeface="Geneva"/>
              </a:rPr>
              <a:t>Vergiftigde paarden vermageren zonder hun eetlust te verliezen.</a:t>
            </a:r>
            <a:br>
              <a:rPr lang="nl-NL" sz="2400" dirty="0" smtClean="0">
                <a:latin typeface="Geneva"/>
                <a:cs typeface="Geneva"/>
              </a:rPr>
            </a:br>
            <a:endParaRPr lang="nl-NL" sz="2400" dirty="0" smtClean="0">
              <a:latin typeface="Geneva"/>
              <a:cs typeface="Geneva"/>
            </a:endParaRPr>
          </a:p>
          <a:p>
            <a:endParaRPr lang="nl-NL" sz="2000" dirty="0">
              <a:latin typeface="Geneva"/>
              <a:cs typeface="Geneva"/>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41552" y="219798"/>
            <a:ext cx="7772400" cy="1470025"/>
          </a:xfrm>
        </p:spPr>
        <p:txBody>
          <a:bodyPr>
            <a:normAutofit/>
          </a:bodyPr>
          <a:lstStyle/>
          <a:p>
            <a:pPr algn="just"/>
            <a:r>
              <a:rPr lang="nl-NL" sz="2400" dirty="0" smtClean="0">
                <a:solidFill>
                  <a:srgbClr val="008000"/>
                </a:solidFill>
                <a:latin typeface="Geneva"/>
                <a:cs typeface="Geneva"/>
              </a:rPr>
              <a:t>Casus akkerpaardenstaart, heermoes </a:t>
            </a:r>
            <a:endParaRPr lang="nl-NL" sz="2400" dirty="0">
              <a:solidFill>
                <a:srgbClr val="008000"/>
              </a:solidFill>
              <a:latin typeface="Geneva"/>
              <a:cs typeface="Geneva"/>
            </a:endParaRPr>
          </a:p>
        </p:txBody>
      </p:sp>
      <p:sp>
        <p:nvSpPr>
          <p:cNvPr id="3" name="Subtitel 2"/>
          <p:cNvSpPr>
            <a:spLocks noGrp="1"/>
          </p:cNvSpPr>
          <p:nvPr>
            <p:ph type="subTitle" idx="1"/>
          </p:nvPr>
        </p:nvSpPr>
        <p:spPr>
          <a:xfrm>
            <a:off x="441551" y="1689823"/>
            <a:ext cx="7772400" cy="4640178"/>
          </a:xfrm>
        </p:spPr>
        <p:txBody>
          <a:bodyPr anchor="b">
            <a:normAutofit/>
          </a:bodyPr>
          <a:lstStyle/>
          <a:p>
            <a:pPr algn="just"/>
            <a:endParaRPr lang="nl-BE" sz="2400" b="1" dirty="0" smtClean="0">
              <a:solidFill>
                <a:srgbClr val="000000"/>
              </a:solidFill>
              <a:latin typeface="Geneva"/>
              <a:cs typeface="Geneva"/>
            </a:endParaRPr>
          </a:p>
          <a:p>
            <a:pPr algn="just"/>
            <a:endParaRPr lang="nl-BE" sz="2400" b="1" dirty="0" smtClean="0">
              <a:solidFill>
                <a:srgbClr val="000000"/>
              </a:solidFill>
              <a:latin typeface="Geneva"/>
              <a:cs typeface="Geneva"/>
            </a:endParaRPr>
          </a:p>
          <a:p>
            <a:pPr algn="just"/>
            <a:endParaRPr lang="nl-BE" sz="2400" b="1" dirty="0" smtClean="0">
              <a:solidFill>
                <a:srgbClr val="000000"/>
              </a:solidFill>
              <a:latin typeface="Geneva"/>
              <a:cs typeface="Geneva"/>
            </a:endParaRPr>
          </a:p>
          <a:p>
            <a:pPr algn="just"/>
            <a:endParaRPr lang="nl-BE" sz="2400" b="1" dirty="0" smtClean="0">
              <a:solidFill>
                <a:srgbClr val="000000"/>
              </a:solidFill>
              <a:latin typeface="Geneva"/>
              <a:cs typeface="Geneva"/>
            </a:endParaRPr>
          </a:p>
          <a:p>
            <a:pPr algn="just"/>
            <a:endParaRPr lang="nl-BE" sz="2400" b="1" dirty="0" smtClean="0">
              <a:solidFill>
                <a:srgbClr val="000000"/>
              </a:solidFill>
              <a:latin typeface="Geneva"/>
              <a:cs typeface="Geneva"/>
            </a:endParaRPr>
          </a:p>
          <a:p>
            <a:pPr algn="just"/>
            <a:endParaRPr lang="nl-BE" sz="2400" b="1" dirty="0" smtClean="0">
              <a:solidFill>
                <a:srgbClr val="000000"/>
              </a:solidFill>
              <a:latin typeface="Geneva"/>
              <a:cs typeface="Geneva"/>
            </a:endParaRPr>
          </a:p>
          <a:p>
            <a:pPr algn="just"/>
            <a:endParaRPr lang="nl-NL" sz="2800" dirty="0" smtClean="0"/>
          </a:p>
        </p:txBody>
      </p:sp>
      <p:sp>
        <p:nvSpPr>
          <p:cNvPr id="4" name="Rechthoek 3"/>
          <p:cNvSpPr/>
          <p:nvPr/>
        </p:nvSpPr>
        <p:spPr>
          <a:xfrm>
            <a:off x="719590" y="1689823"/>
            <a:ext cx="7494361" cy="4708981"/>
          </a:xfrm>
          <a:prstGeom prst="rect">
            <a:avLst/>
          </a:prstGeom>
        </p:spPr>
        <p:txBody>
          <a:bodyPr wrap="square">
            <a:spAutoFit/>
          </a:bodyPr>
          <a:lstStyle/>
          <a:p>
            <a:endParaRPr lang="nl-NL" sz="2000" b="1" dirty="0" smtClean="0">
              <a:solidFill>
                <a:srgbClr val="B2001B"/>
              </a:solidFill>
              <a:latin typeface="Geneva"/>
              <a:cs typeface="Geneva"/>
            </a:endParaRPr>
          </a:p>
          <a:p>
            <a:endParaRPr lang="nl-NL" sz="2000" b="1" dirty="0" smtClean="0">
              <a:solidFill>
                <a:srgbClr val="B2001B"/>
              </a:solidFill>
              <a:latin typeface="Geneva"/>
              <a:cs typeface="Geneva"/>
            </a:endParaRPr>
          </a:p>
          <a:p>
            <a:r>
              <a:rPr lang="nl-NL" sz="2000" b="1" dirty="0" smtClean="0">
                <a:solidFill>
                  <a:srgbClr val="B2001B"/>
                </a:solidFill>
                <a:latin typeface="Geneva"/>
                <a:cs typeface="Geneva"/>
              </a:rPr>
              <a:t>Paarden</a:t>
            </a:r>
            <a:r>
              <a:rPr lang="nl-NL" sz="2000" dirty="0" smtClean="0">
                <a:latin typeface="Geneva"/>
                <a:cs typeface="Geneva"/>
              </a:rPr>
              <a:t>:</a:t>
            </a:r>
          </a:p>
          <a:p>
            <a:r>
              <a:rPr lang="nl-NL" sz="2000" dirty="0" smtClean="0">
                <a:latin typeface="Geneva"/>
                <a:cs typeface="Geneva"/>
              </a:rPr>
              <a:t/>
            </a:r>
            <a:br>
              <a:rPr lang="nl-NL" sz="2000" dirty="0" smtClean="0">
                <a:latin typeface="Geneva"/>
                <a:cs typeface="Geneva"/>
              </a:rPr>
            </a:br>
            <a:r>
              <a:rPr lang="nl-NL" sz="2000" dirty="0" smtClean="0">
                <a:latin typeface="Geneva"/>
                <a:cs typeface="Geneva"/>
              </a:rPr>
              <a:t>TD (</a:t>
            </a:r>
            <a:r>
              <a:rPr lang="nl-NL" sz="2000" dirty="0" err="1" smtClean="0">
                <a:latin typeface="Geneva"/>
                <a:cs typeface="Geneva"/>
              </a:rPr>
              <a:t>p.o.</a:t>
            </a:r>
            <a:r>
              <a:rPr lang="nl-NL" sz="2000" dirty="0" smtClean="0">
                <a:latin typeface="Geneva"/>
                <a:cs typeface="Geneva"/>
              </a:rPr>
              <a:t>): vergiftiging treedt op na inname gedurende </a:t>
            </a:r>
            <a:r>
              <a:rPr lang="nl-NL" sz="2000" dirty="0" err="1" smtClean="0">
                <a:latin typeface="Geneva"/>
                <a:cs typeface="Geneva"/>
              </a:rPr>
              <a:t>ca.</a:t>
            </a:r>
            <a:r>
              <a:rPr lang="nl-NL" sz="2000" dirty="0" smtClean="0">
                <a:latin typeface="Geneva"/>
                <a:cs typeface="Geneva"/>
              </a:rPr>
              <a:t> 2-5 weken van hooi dat minstens 20% akkerpaardenstaart bevat.</a:t>
            </a:r>
          </a:p>
          <a:p>
            <a:endParaRPr lang="nl-NL" sz="2000" dirty="0" smtClean="0">
              <a:latin typeface="Geneva"/>
              <a:cs typeface="Geneva"/>
            </a:endParaRPr>
          </a:p>
          <a:p>
            <a:r>
              <a:rPr lang="nl-NL" sz="2000" dirty="0" smtClean="0">
                <a:latin typeface="Geneva"/>
                <a:cs typeface="Geneva"/>
              </a:rPr>
              <a:t>Hooi met 20% akkerpaardenstaart, gedurende enkele dagen aan paarden gevoederd, veroorzaakt vergiftigingen na een latentieperiode van 1 week tot 1 maand.</a:t>
            </a:r>
            <a:br>
              <a:rPr lang="nl-NL" sz="2000" dirty="0" smtClean="0">
                <a:latin typeface="Geneva"/>
                <a:cs typeface="Geneva"/>
              </a:rPr>
            </a:br>
            <a:endParaRPr lang="nl-NL" sz="2000" dirty="0" smtClean="0">
              <a:latin typeface="Geneva"/>
              <a:cs typeface="Geneva"/>
            </a:endParaRPr>
          </a:p>
          <a:p>
            <a:r>
              <a:rPr lang="nl-NL" sz="2000" dirty="0" smtClean="0">
                <a:latin typeface="Geneva"/>
                <a:cs typeface="Geneva"/>
              </a:rPr>
              <a:t/>
            </a:r>
            <a:br>
              <a:rPr lang="nl-NL" sz="2000" dirty="0" smtClean="0">
                <a:latin typeface="Geneva"/>
                <a:cs typeface="Geneva"/>
              </a:rPr>
            </a:br>
            <a:endParaRPr lang="nl-NL" sz="2000" dirty="0" smtClean="0">
              <a:latin typeface="Geneva"/>
              <a:cs typeface="Geneva"/>
            </a:endParaRPr>
          </a:p>
          <a:p>
            <a:endParaRPr lang="nl-NL" sz="2000" dirty="0">
              <a:latin typeface="Geneva"/>
              <a:cs typeface="Geneva"/>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41552" y="219798"/>
            <a:ext cx="7772400" cy="1470025"/>
          </a:xfrm>
        </p:spPr>
        <p:txBody>
          <a:bodyPr>
            <a:normAutofit/>
          </a:bodyPr>
          <a:lstStyle/>
          <a:p>
            <a:pPr algn="just"/>
            <a:r>
              <a:rPr lang="nl-NL" sz="2400" dirty="0" smtClean="0">
                <a:solidFill>
                  <a:srgbClr val="008000"/>
                </a:solidFill>
                <a:latin typeface="Geneva"/>
                <a:cs typeface="Geneva"/>
              </a:rPr>
              <a:t>Casus gevlekte aronskelk</a:t>
            </a:r>
            <a:endParaRPr lang="nl-NL" sz="2400" dirty="0">
              <a:solidFill>
                <a:srgbClr val="008000"/>
              </a:solidFill>
              <a:latin typeface="Geneva"/>
              <a:cs typeface="Geneva"/>
            </a:endParaRPr>
          </a:p>
        </p:txBody>
      </p:sp>
      <p:sp>
        <p:nvSpPr>
          <p:cNvPr id="3" name="Subtitel 2"/>
          <p:cNvSpPr>
            <a:spLocks noGrp="1"/>
          </p:cNvSpPr>
          <p:nvPr>
            <p:ph type="subTitle" idx="1"/>
          </p:nvPr>
        </p:nvSpPr>
        <p:spPr>
          <a:xfrm>
            <a:off x="441552" y="1929337"/>
            <a:ext cx="7772400" cy="4640178"/>
          </a:xfrm>
        </p:spPr>
        <p:txBody>
          <a:bodyPr>
            <a:normAutofit/>
          </a:bodyPr>
          <a:lstStyle/>
          <a:p>
            <a:pPr algn="just"/>
            <a:endParaRPr lang="nl-NL" sz="2400" dirty="0" smtClean="0">
              <a:solidFill>
                <a:srgbClr val="000090"/>
              </a:solidFill>
              <a:latin typeface="Geneva"/>
              <a:cs typeface="Geneva"/>
            </a:endParaRPr>
          </a:p>
        </p:txBody>
      </p:sp>
      <p:pic>
        <p:nvPicPr>
          <p:cNvPr id="10" name="Afbeelding 9" descr="Arum_maculatum_003.jpg"/>
          <p:cNvPicPr>
            <a:picLocks noChangeAspect="1"/>
          </p:cNvPicPr>
          <p:nvPr/>
        </p:nvPicPr>
        <p:blipFill>
          <a:blip r:embed="rId2"/>
          <a:stretch>
            <a:fillRect/>
          </a:stretch>
        </p:blipFill>
        <p:spPr>
          <a:xfrm>
            <a:off x="2769808" y="1929337"/>
            <a:ext cx="3478804" cy="4640178"/>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41552" y="219798"/>
            <a:ext cx="7772400" cy="1470025"/>
          </a:xfrm>
        </p:spPr>
        <p:txBody>
          <a:bodyPr>
            <a:normAutofit/>
          </a:bodyPr>
          <a:lstStyle/>
          <a:p>
            <a:pPr algn="just"/>
            <a:r>
              <a:rPr lang="nl-NL" sz="2400" dirty="0" smtClean="0">
                <a:solidFill>
                  <a:srgbClr val="008000"/>
                </a:solidFill>
                <a:latin typeface="Geneva"/>
                <a:cs typeface="Geneva"/>
              </a:rPr>
              <a:t>Casus Sint-Janskruid (</a:t>
            </a:r>
            <a:r>
              <a:rPr lang="nl-NL" sz="2400" i="1" dirty="0" err="1" smtClean="0">
                <a:solidFill>
                  <a:srgbClr val="008000"/>
                </a:solidFill>
                <a:latin typeface="Geneva"/>
                <a:cs typeface="Geneva"/>
              </a:rPr>
              <a:t>Hypericum</a:t>
            </a:r>
            <a:r>
              <a:rPr lang="nl-NL" sz="2400" dirty="0" smtClean="0">
                <a:solidFill>
                  <a:srgbClr val="008000"/>
                </a:solidFill>
                <a:latin typeface="Geneva"/>
                <a:cs typeface="Geneva"/>
              </a:rPr>
              <a:t> </a:t>
            </a:r>
            <a:r>
              <a:rPr lang="nl-NL" sz="2400" i="1" dirty="0" err="1" smtClean="0">
                <a:solidFill>
                  <a:srgbClr val="008000"/>
                </a:solidFill>
                <a:latin typeface="Geneva"/>
                <a:cs typeface="Geneva"/>
              </a:rPr>
              <a:t>perforatum</a:t>
            </a:r>
            <a:r>
              <a:rPr lang="nl-NL" sz="2400" dirty="0" smtClean="0">
                <a:solidFill>
                  <a:srgbClr val="008000"/>
                </a:solidFill>
                <a:latin typeface="Geneva"/>
                <a:cs typeface="Geneva"/>
              </a:rPr>
              <a:t>)</a:t>
            </a:r>
            <a:endParaRPr lang="nl-NL" sz="2400" dirty="0">
              <a:solidFill>
                <a:srgbClr val="008000"/>
              </a:solidFill>
              <a:latin typeface="Geneva"/>
              <a:cs typeface="Geneva"/>
            </a:endParaRPr>
          </a:p>
        </p:txBody>
      </p:sp>
      <p:sp>
        <p:nvSpPr>
          <p:cNvPr id="3" name="Subtitel 2"/>
          <p:cNvSpPr>
            <a:spLocks noGrp="1"/>
          </p:cNvSpPr>
          <p:nvPr>
            <p:ph type="subTitle" idx="1"/>
          </p:nvPr>
        </p:nvSpPr>
        <p:spPr>
          <a:xfrm>
            <a:off x="441552" y="1929337"/>
            <a:ext cx="7772400" cy="4640178"/>
          </a:xfrm>
        </p:spPr>
        <p:txBody>
          <a:bodyPr>
            <a:normAutofit/>
          </a:bodyPr>
          <a:lstStyle/>
          <a:p>
            <a:pPr algn="just"/>
            <a:endParaRPr lang="nl-NL" sz="2400" dirty="0" smtClean="0">
              <a:solidFill>
                <a:srgbClr val="000000"/>
              </a:solidFill>
              <a:latin typeface="Geneva"/>
              <a:cs typeface="Geneva"/>
            </a:endParaRPr>
          </a:p>
        </p:txBody>
      </p:sp>
      <p:pic>
        <p:nvPicPr>
          <p:cNvPr id="4" name="Afbeelding 3" descr="HYPERACT.jpg"/>
          <p:cNvPicPr>
            <a:picLocks noChangeAspect="1"/>
          </p:cNvPicPr>
          <p:nvPr/>
        </p:nvPicPr>
        <p:blipFill>
          <a:blip r:embed="rId2"/>
          <a:stretch>
            <a:fillRect/>
          </a:stretch>
        </p:blipFill>
        <p:spPr>
          <a:xfrm>
            <a:off x="1312863" y="1929337"/>
            <a:ext cx="5769080" cy="4640178"/>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41552" y="219798"/>
            <a:ext cx="7772400" cy="1470025"/>
          </a:xfrm>
        </p:spPr>
        <p:txBody>
          <a:bodyPr>
            <a:normAutofit/>
          </a:bodyPr>
          <a:lstStyle/>
          <a:p>
            <a:pPr algn="just"/>
            <a:r>
              <a:rPr lang="nl-NL" sz="2400" dirty="0" smtClean="0">
                <a:solidFill>
                  <a:srgbClr val="008000"/>
                </a:solidFill>
                <a:latin typeface="Geneva"/>
                <a:cs typeface="Geneva"/>
              </a:rPr>
              <a:t>Casus Sint-Janskruid </a:t>
            </a:r>
            <a:endParaRPr lang="nl-NL" sz="2400" dirty="0">
              <a:solidFill>
                <a:srgbClr val="008000"/>
              </a:solidFill>
              <a:latin typeface="Geneva"/>
              <a:cs typeface="Geneva"/>
            </a:endParaRPr>
          </a:p>
        </p:txBody>
      </p:sp>
      <p:sp>
        <p:nvSpPr>
          <p:cNvPr id="3" name="Subtitel 2"/>
          <p:cNvSpPr>
            <a:spLocks noGrp="1"/>
          </p:cNvSpPr>
          <p:nvPr>
            <p:ph type="subTitle" idx="1"/>
          </p:nvPr>
        </p:nvSpPr>
        <p:spPr>
          <a:xfrm>
            <a:off x="441552" y="1929337"/>
            <a:ext cx="7772400" cy="4640178"/>
          </a:xfrm>
        </p:spPr>
        <p:txBody>
          <a:bodyPr>
            <a:normAutofit fontScale="92500" lnSpcReduction="10000"/>
          </a:bodyPr>
          <a:lstStyle/>
          <a:p>
            <a:pPr algn="just"/>
            <a:r>
              <a:rPr lang="nl-NL" sz="2400" b="1" dirty="0" smtClean="0">
                <a:solidFill>
                  <a:srgbClr val="B2001B"/>
                </a:solidFill>
                <a:latin typeface="Geneva"/>
                <a:cs typeface="Geneva"/>
              </a:rPr>
              <a:t>Giftige plantendelen</a:t>
            </a:r>
            <a:r>
              <a:rPr lang="nl-NL" sz="2400" dirty="0" smtClean="0">
                <a:solidFill>
                  <a:schemeClr val="tx2"/>
                </a:solidFill>
                <a:latin typeface="Geneva"/>
                <a:cs typeface="Geneva"/>
              </a:rPr>
              <a:t>:</a:t>
            </a:r>
            <a:r>
              <a:rPr lang="nl-NL" sz="2400" dirty="0" smtClean="0">
                <a:latin typeface="Geneva"/>
                <a:cs typeface="Geneva"/>
              </a:rPr>
              <a:t> </a:t>
            </a:r>
            <a:r>
              <a:rPr lang="nl-NL" sz="2400" dirty="0" smtClean="0">
                <a:solidFill>
                  <a:schemeClr val="tx1"/>
                </a:solidFill>
                <a:latin typeface="Geneva"/>
                <a:cs typeface="Geneva"/>
              </a:rPr>
              <a:t>de hele plant, hoofdzakelijk bloemen (gedroogd tot 1,4% </a:t>
            </a:r>
            <a:r>
              <a:rPr lang="nl-NL" sz="2400" dirty="0" err="1" smtClean="0">
                <a:solidFill>
                  <a:schemeClr val="tx1"/>
                </a:solidFill>
                <a:latin typeface="Geneva"/>
                <a:cs typeface="Geneva"/>
              </a:rPr>
              <a:t>hypericine</a:t>
            </a:r>
            <a:r>
              <a:rPr lang="nl-NL" sz="2400" dirty="0" smtClean="0">
                <a:solidFill>
                  <a:schemeClr val="tx1"/>
                </a:solidFill>
                <a:latin typeface="Geneva"/>
                <a:cs typeface="Geneva"/>
              </a:rPr>
              <a:t>) en stengelbladeren.</a:t>
            </a:r>
          </a:p>
          <a:p>
            <a:pPr algn="just"/>
            <a:endParaRPr lang="nl-NL" sz="2400" dirty="0" smtClean="0">
              <a:solidFill>
                <a:schemeClr val="tx1"/>
              </a:solidFill>
              <a:latin typeface="Geneva"/>
              <a:cs typeface="Geneva"/>
            </a:endParaRPr>
          </a:p>
          <a:p>
            <a:pPr algn="just"/>
            <a:r>
              <a:rPr lang="nl-NL" sz="2400" b="1" dirty="0" smtClean="0">
                <a:solidFill>
                  <a:srgbClr val="B2001B"/>
                </a:solidFill>
                <a:latin typeface="Geneva"/>
                <a:cs typeface="Geneva"/>
              </a:rPr>
              <a:t>Giftige bestanddelen</a:t>
            </a:r>
            <a:r>
              <a:rPr lang="nl-NL" sz="2400" dirty="0" smtClean="0">
                <a:solidFill>
                  <a:schemeClr val="tx2"/>
                </a:solidFill>
                <a:latin typeface="Geneva"/>
                <a:cs typeface="Geneva"/>
              </a:rPr>
              <a:t>:</a:t>
            </a:r>
            <a:r>
              <a:rPr lang="nl-NL" sz="2400" dirty="0" smtClean="0">
                <a:latin typeface="Geneva"/>
                <a:cs typeface="Geneva"/>
              </a:rPr>
              <a:t> </a:t>
            </a:r>
            <a:r>
              <a:rPr lang="nl-NL" sz="2400" dirty="0" smtClean="0">
                <a:solidFill>
                  <a:srgbClr val="000000"/>
                </a:solidFill>
                <a:latin typeface="Geneva"/>
                <a:cs typeface="Geneva"/>
              </a:rPr>
              <a:t>vooral het rood fluorescerend pigment </a:t>
            </a:r>
            <a:r>
              <a:rPr lang="nl-NL" sz="2400" dirty="0" err="1" smtClean="0">
                <a:solidFill>
                  <a:srgbClr val="000000"/>
                </a:solidFill>
                <a:latin typeface="Geneva"/>
                <a:cs typeface="Geneva"/>
              </a:rPr>
              <a:t>hypericine</a:t>
            </a:r>
            <a:r>
              <a:rPr lang="nl-NL" sz="2400" dirty="0" smtClean="0">
                <a:solidFill>
                  <a:srgbClr val="000000"/>
                </a:solidFill>
                <a:latin typeface="Geneva"/>
                <a:cs typeface="Geneva"/>
              </a:rPr>
              <a:t> (</a:t>
            </a:r>
            <a:r>
              <a:rPr lang="nl-NL" sz="2400" dirty="0" err="1" smtClean="0">
                <a:solidFill>
                  <a:srgbClr val="000000"/>
                </a:solidFill>
                <a:latin typeface="Geneva"/>
                <a:cs typeface="Geneva"/>
              </a:rPr>
              <a:t>ca.</a:t>
            </a:r>
            <a:r>
              <a:rPr lang="nl-NL" sz="2400" dirty="0" smtClean="0">
                <a:solidFill>
                  <a:srgbClr val="000000"/>
                </a:solidFill>
                <a:latin typeface="Geneva"/>
                <a:cs typeface="Geneva"/>
              </a:rPr>
              <a:t> 0,1% in gedroogd kruid).</a:t>
            </a:r>
          </a:p>
          <a:p>
            <a:pPr algn="just"/>
            <a:endParaRPr lang="nl-NL" sz="2400" dirty="0" smtClean="0">
              <a:solidFill>
                <a:srgbClr val="000000"/>
              </a:solidFill>
              <a:latin typeface="Geneva"/>
              <a:cs typeface="Geneva"/>
            </a:endParaRPr>
          </a:p>
          <a:p>
            <a:pPr algn="just"/>
            <a:r>
              <a:rPr lang="nl-NL" sz="2400" b="1" dirty="0" smtClean="0">
                <a:solidFill>
                  <a:srgbClr val="B2001B"/>
                </a:solidFill>
                <a:latin typeface="Geneva"/>
                <a:cs typeface="Geneva"/>
              </a:rPr>
              <a:t>Giftigheid</a:t>
            </a:r>
            <a:r>
              <a:rPr lang="nl-NL" sz="2400" dirty="0" smtClean="0">
                <a:solidFill>
                  <a:schemeClr val="tx2"/>
                </a:solidFill>
                <a:latin typeface="Geneva"/>
                <a:cs typeface="Geneva"/>
              </a:rPr>
              <a:t>:</a:t>
            </a:r>
            <a:r>
              <a:rPr lang="nl-NL" sz="2400" dirty="0" smtClean="0">
                <a:latin typeface="Geneva"/>
                <a:cs typeface="Geneva"/>
              </a:rPr>
              <a:t> </a:t>
            </a:r>
            <a:r>
              <a:rPr lang="nl-NL" sz="2400" dirty="0" err="1" smtClean="0">
                <a:solidFill>
                  <a:schemeClr val="tx2"/>
                </a:solidFill>
                <a:latin typeface="Geneva"/>
                <a:cs typeface="Geneva"/>
              </a:rPr>
              <a:t>hypericine</a:t>
            </a:r>
            <a:r>
              <a:rPr lang="nl-NL" sz="2400" dirty="0" smtClean="0">
                <a:solidFill>
                  <a:schemeClr val="tx1"/>
                </a:solidFill>
                <a:latin typeface="Geneva"/>
                <a:cs typeface="Geneva"/>
              </a:rPr>
              <a:t> is scheikundig nauw verwant met </a:t>
            </a:r>
            <a:r>
              <a:rPr lang="nl-NL" sz="2400" dirty="0" err="1" smtClean="0">
                <a:solidFill>
                  <a:schemeClr val="tx1"/>
                </a:solidFill>
                <a:latin typeface="Geneva"/>
                <a:cs typeface="Geneva"/>
              </a:rPr>
              <a:t>fagopyrine</a:t>
            </a:r>
            <a:r>
              <a:rPr lang="nl-NL" sz="2400" dirty="0" smtClean="0">
                <a:solidFill>
                  <a:schemeClr val="tx1"/>
                </a:solidFill>
                <a:latin typeface="Geneva"/>
                <a:cs typeface="Geneva"/>
              </a:rPr>
              <a:t> uit boekweit en veroorzaakt na consumptie een gelijksoortig fotosensibiliserend effect (‘</a:t>
            </a:r>
            <a:r>
              <a:rPr lang="nl-NL" sz="2400" dirty="0" err="1" smtClean="0">
                <a:solidFill>
                  <a:schemeClr val="tx1"/>
                </a:solidFill>
                <a:latin typeface="Geneva"/>
                <a:cs typeface="Geneva"/>
              </a:rPr>
              <a:t>hypericisme</a:t>
            </a:r>
            <a:r>
              <a:rPr lang="nl-NL" sz="2400" dirty="0" smtClean="0">
                <a:solidFill>
                  <a:schemeClr val="tx1"/>
                </a:solidFill>
                <a:latin typeface="Geneva"/>
                <a:cs typeface="Geneva"/>
              </a:rPr>
              <a:t>’). </a:t>
            </a:r>
            <a:endParaRPr lang="nl-BE" sz="2400" dirty="0" smtClean="0">
              <a:solidFill>
                <a:schemeClr val="tx1"/>
              </a:solidFill>
              <a:latin typeface="Geneva"/>
              <a:cs typeface="Geneva"/>
            </a:endParaRPr>
          </a:p>
          <a:p>
            <a:pPr algn="just"/>
            <a:endParaRPr lang="nl-NL" sz="2400" dirty="0" smtClean="0">
              <a:solidFill>
                <a:srgbClr val="000000"/>
              </a:solidFill>
              <a:latin typeface="Geneva"/>
              <a:cs typeface="Geneva"/>
            </a:endParaRPr>
          </a:p>
          <a:p>
            <a:pPr algn="just"/>
            <a:r>
              <a:rPr lang="nl-NL" sz="2400" dirty="0" smtClean="0">
                <a:solidFill>
                  <a:srgbClr val="000000"/>
                </a:solidFill>
                <a:latin typeface="Geneva"/>
                <a:cs typeface="Geneva"/>
              </a:rPr>
              <a:t>  	 </a:t>
            </a:r>
            <a:r>
              <a:rPr lang="nl-NL" sz="2400" dirty="0" smtClean="0">
                <a:solidFill>
                  <a:srgbClr val="000090"/>
                </a:solidFill>
                <a:latin typeface="Geneva"/>
                <a:cs typeface="Geneva"/>
              </a:rPr>
              <a:t> </a:t>
            </a:r>
            <a:r>
              <a:rPr lang="nl-NL" sz="2400" b="1" dirty="0" smtClean="0">
                <a:solidFill>
                  <a:srgbClr val="B2001B"/>
                </a:solidFill>
                <a:latin typeface="Geneva"/>
                <a:cs typeface="Geneva"/>
              </a:rPr>
              <a:t>Paarden</a:t>
            </a:r>
            <a:r>
              <a:rPr lang="nl-NL" sz="2400" dirty="0" smtClean="0">
                <a:solidFill>
                  <a:srgbClr val="B2001B"/>
                </a:solidFill>
                <a:latin typeface="Geneva"/>
                <a:cs typeface="Geneva"/>
              </a:rPr>
              <a:t>, </a:t>
            </a:r>
            <a:r>
              <a:rPr lang="nl-NL" sz="2400" dirty="0" smtClean="0">
                <a:solidFill>
                  <a:srgbClr val="000090"/>
                </a:solidFill>
                <a:latin typeface="Geneva"/>
                <a:cs typeface="Geneva"/>
              </a:rPr>
              <a:t>schapen, runderen</a:t>
            </a:r>
          </a:p>
          <a:p>
            <a:pPr algn="just"/>
            <a:endParaRPr lang="nl-NL" sz="2400" dirty="0" smtClean="0">
              <a:solidFill>
                <a:srgbClr val="000000"/>
              </a:solidFill>
              <a:latin typeface="Geneva"/>
              <a:cs typeface="Geneva"/>
            </a:endParaRPr>
          </a:p>
        </p:txBody>
      </p:sp>
      <p:pic>
        <p:nvPicPr>
          <p:cNvPr id="4" name="Afbeelding 3" descr="uitroepteken-rood.jpg"/>
          <p:cNvPicPr>
            <a:picLocks noChangeAspect="1"/>
          </p:cNvPicPr>
          <p:nvPr/>
        </p:nvPicPr>
        <p:blipFill>
          <a:blip r:embed="rId2"/>
          <a:stretch>
            <a:fillRect/>
          </a:stretch>
        </p:blipFill>
        <p:spPr>
          <a:xfrm flipH="1">
            <a:off x="441552" y="5799666"/>
            <a:ext cx="616857" cy="616857"/>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endParaRPr lang="nl-NL"/>
          </a:p>
        </p:txBody>
      </p:sp>
      <p:sp>
        <p:nvSpPr>
          <p:cNvPr id="5" name="Subtitel 4"/>
          <p:cNvSpPr>
            <a:spLocks noGrp="1"/>
          </p:cNvSpPr>
          <p:nvPr>
            <p:ph type="subTitle" idx="1"/>
          </p:nvPr>
        </p:nvSpPr>
        <p:spPr/>
        <p:txBody>
          <a:bodyPr/>
          <a:lstStyle/>
          <a:p>
            <a:endParaRPr lang="nl-NL" dirty="0"/>
          </a:p>
        </p:txBody>
      </p:sp>
      <p:pic>
        <p:nvPicPr>
          <p:cNvPr id="6" name="Afbeelding 5" descr="hypericine.png"/>
          <p:cNvPicPr>
            <a:picLocks noChangeAspect="1"/>
          </p:cNvPicPr>
          <p:nvPr/>
        </p:nvPicPr>
        <p:blipFill>
          <a:blip r:embed="rId2"/>
          <a:stretch>
            <a:fillRect/>
          </a:stretch>
        </p:blipFill>
        <p:spPr>
          <a:xfrm>
            <a:off x="3297162" y="2130425"/>
            <a:ext cx="2549676" cy="2197997"/>
          </a:xfrm>
          <a:prstGeom prst="rect">
            <a:avLst/>
          </a:prstGeom>
        </p:spPr>
      </p:pic>
      <p:sp>
        <p:nvSpPr>
          <p:cNvPr id="7" name="Tekstvak 6"/>
          <p:cNvSpPr txBox="1"/>
          <p:nvPr/>
        </p:nvSpPr>
        <p:spPr>
          <a:xfrm>
            <a:off x="3990782" y="5269468"/>
            <a:ext cx="1185879" cy="369332"/>
          </a:xfrm>
          <a:prstGeom prst="rect">
            <a:avLst/>
          </a:prstGeom>
          <a:noFill/>
        </p:spPr>
        <p:txBody>
          <a:bodyPr wrap="none" rtlCol="0">
            <a:spAutoFit/>
          </a:bodyPr>
          <a:lstStyle/>
          <a:p>
            <a:r>
              <a:rPr lang="nl-NL" b="1" dirty="0" err="1" smtClean="0"/>
              <a:t>hypericine</a:t>
            </a:r>
            <a:endParaRPr lang="nl-NL" b="1"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41552" y="219798"/>
            <a:ext cx="7772400" cy="1470025"/>
          </a:xfrm>
        </p:spPr>
        <p:txBody>
          <a:bodyPr>
            <a:normAutofit/>
          </a:bodyPr>
          <a:lstStyle/>
          <a:p>
            <a:pPr algn="just"/>
            <a:r>
              <a:rPr lang="nl-NL" sz="2400" dirty="0" err="1" smtClean="0">
                <a:solidFill>
                  <a:srgbClr val="008000"/>
                </a:solidFill>
                <a:latin typeface="Geneva"/>
                <a:cs typeface="Geneva"/>
              </a:rPr>
              <a:t>hypericisme</a:t>
            </a:r>
            <a:r>
              <a:rPr lang="nl-NL" sz="2400" dirty="0" smtClean="0">
                <a:solidFill>
                  <a:srgbClr val="008000"/>
                </a:solidFill>
                <a:latin typeface="Geneva"/>
                <a:cs typeface="Geneva"/>
              </a:rPr>
              <a:t> bij een paard</a:t>
            </a:r>
            <a:endParaRPr lang="nl-NL" sz="2400" dirty="0">
              <a:solidFill>
                <a:srgbClr val="008000"/>
              </a:solidFill>
              <a:latin typeface="Geneva"/>
              <a:cs typeface="Geneva"/>
            </a:endParaRPr>
          </a:p>
        </p:txBody>
      </p:sp>
      <p:sp>
        <p:nvSpPr>
          <p:cNvPr id="3" name="Subtitel 2"/>
          <p:cNvSpPr>
            <a:spLocks noGrp="1"/>
          </p:cNvSpPr>
          <p:nvPr>
            <p:ph type="subTitle" idx="1"/>
          </p:nvPr>
        </p:nvSpPr>
        <p:spPr>
          <a:xfrm>
            <a:off x="441552" y="1929337"/>
            <a:ext cx="7772400" cy="4640178"/>
          </a:xfrm>
        </p:spPr>
        <p:txBody>
          <a:bodyPr>
            <a:normAutofit/>
          </a:bodyPr>
          <a:lstStyle/>
          <a:p>
            <a:pPr algn="just"/>
            <a:endParaRPr lang="nl-NL" sz="2400" dirty="0" smtClean="0">
              <a:solidFill>
                <a:srgbClr val="000000"/>
              </a:solidFill>
              <a:latin typeface="Geneva"/>
              <a:cs typeface="Geneva"/>
            </a:endParaRPr>
          </a:p>
        </p:txBody>
      </p:sp>
      <p:pic>
        <p:nvPicPr>
          <p:cNvPr id="4" name="Picture 6" descr="st john's wort effect on horse's leg"/>
          <p:cNvPicPr>
            <a:picLocks noChangeAspect="1" noChangeArrowheads="1"/>
          </p:cNvPicPr>
          <p:nvPr/>
        </p:nvPicPr>
        <p:blipFill>
          <a:blip r:embed="rId2"/>
          <a:srcRect/>
          <a:stretch>
            <a:fillRect/>
          </a:stretch>
        </p:blipFill>
        <p:spPr bwMode="auto">
          <a:xfrm>
            <a:off x="441552" y="1929337"/>
            <a:ext cx="2682875" cy="4419600"/>
          </a:xfrm>
          <a:prstGeom prst="rect">
            <a:avLst/>
          </a:prstGeom>
          <a:noFill/>
          <a:ln w="9525">
            <a:noFill/>
            <a:miter lim="800000"/>
            <a:headEnd/>
            <a:tailEnd/>
          </a:ln>
        </p:spPr>
      </p:pic>
      <p:pic>
        <p:nvPicPr>
          <p:cNvPr id="5" name="Picture 7" descr="st john's wort effect on horse's mouth"/>
          <p:cNvPicPr>
            <a:picLocks noChangeAspect="1" noChangeArrowheads="1"/>
          </p:cNvPicPr>
          <p:nvPr/>
        </p:nvPicPr>
        <p:blipFill>
          <a:blip r:embed="rId3"/>
          <a:srcRect/>
          <a:stretch>
            <a:fillRect/>
          </a:stretch>
        </p:blipFill>
        <p:spPr bwMode="auto">
          <a:xfrm>
            <a:off x="4472807" y="1929337"/>
            <a:ext cx="3741145" cy="464017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41552" y="219798"/>
            <a:ext cx="7772400" cy="1470025"/>
          </a:xfrm>
        </p:spPr>
        <p:txBody>
          <a:bodyPr>
            <a:normAutofit/>
          </a:bodyPr>
          <a:lstStyle/>
          <a:p>
            <a:pPr algn="just"/>
            <a:r>
              <a:rPr lang="nl-NL" sz="2400" dirty="0" err="1" smtClean="0">
                <a:solidFill>
                  <a:srgbClr val="008000"/>
                </a:solidFill>
                <a:latin typeface="Geneva"/>
                <a:cs typeface="Geneva"/>
              </a:rPr>
              <a:t>hypericisme</a:t>
            </a:r>
            <a:r>
              <a:rPr lang="nl-NL" sz="2400" dirty="0" smtClean="0">
                <a:solidFill>
                  <a:srgbClr val="008000"/>
                </a:solidFill>
                <a:latin typeface="Geneva"/>
                <a:cs typeface="Geneva"/>
              </a:rPr>
              <a:t> bij een paard</a:t>
            </a:r>
            <a:endParaRPr lang="nl-NL" sz="2400" dirty="0">
              <a:solidFill>
                <a:srgbClr val="008000"/>
              </a:solidFill>
              <a:latin typeface="Geneva"/>
              <a:cs typeface="Geneva"/>
            </a:endParaRPr>
          </a:p>
        </p:txBody>
      </p:sp>
      <p:sp>
        <p:nvSpPr>
          <p:cNvPr id="3" name="Subtitel 2"/>
          <p:cNvSpPr>
            <a:spLocks noGrp="1"/>
          </p:cNvSpPr>
          <p:nvPr>
            <p:ph type="subTitle" idx="1"/>
          </p:nvPr>
        </p:nvSpPr>
        <p:spPr>
          <a:xfrm>
            <a:off x="441552" y="1929337"/>
            <a:ext cx="7772400" cy="4640178"/>
          </a:xfrm>
        </p:spPr>
        <p:txBody>
          <a:bodyPr>
            <a:normAutofit/>
          </a:bodyPr>
          <a:lstStyle/>
          <a:p>
            <a:pPr algn="just"/>
            <a:endParaRPr lang="nl-NL" sz="2400" dirty="0" smtClean="0">
              <a:solidFill>
                <a:srgbClr val="000000"/>
              </a:solidFill>
              <a:latin typeface="Geneva"/>
              <a:cs typeface="Geneva"/>
            </a:endParaRPr>
          </a:p>
        </p:txBody>
      </p:sp>
      <p:pic>
        <p:nvPicPr>
          <p:cNvPr id="6" name="Afbeelding 5" descr="Schermafbeelding 2018-03-13 om 17.32.27.png"/>
          <p:cNvPicPr>
            <a:picLocks noChangeAspect="1"/>
          </p:cNvPicPr>
          <p:nvPr/>
        </p:nvPicPr>
        <p:blipFill>
          <a:blip r:embed="rId2"/>
          <a:stretch>
            <a:fillRect/>
          </a:stretch>
        </p:blipFill>
        <p:spPr>
          <a:xfrm>
            <a:off x="444500" y="349250"/>
            <a:ext cx="8255000" cy="615950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41552" y="219798"/>
            <a:ext cx="7772400" cy="1470025"/>
          </a:xfrm>
        </p:spPr>
        <p:txBody>
          <a:bodyPr>
            <a:normAutofit/>
          </a:bodyPr>
          <a:lstStyle/>
          <a:p>
            <a:pPr algn="just"/>
            <a:r>
              <a:rPr lang="nl-NL" sz="2400" dirty="0" err="1" smtClean="0">
                <a:solidFill>
                  <a:srgbClr val="008000"/>
                </a:solidFill>
                <a:latin typeface="Geneva"/>
                <a:cs typeface="Geneva"/>
              </a:rPr>
              <a:t>hypericisme</a:t>
            </a:r>
            <a:r>
              <a:rPr lang="nl-NL" sz="2400" dirty="0" smtClean="0">
                <a:solidFill>
                  <a:srgbClr val="008000"/>
                </a:solidFill>
                <a:latin typeface="Geneva"/>
                <a:cs typeface="Geneva"/>
              </a:rPr>
              <a:t> bij een paard</a:t>
            </a:r>
            <a:endParaRPr lang="nl-NL" sz="2400" dirty="0">
              <a:solidFill>
                <a:srgbClr val="008000"/>
              </a:solidFill>
              <a:latin typeface="Geneva"/>
              <a:cs typeface="Geneva"/>
            </a:endParaRPr>
          </a:p>
        </p:txBody>
      </p:sp>
      <p:sp>
        <p:nvSpPr>
          <p:cNvPr id="3" name="Subtitel 2"/>
          <p:cNvSpPr>
            <a:spLocks noGrp="1"/>
          </p:cNvSpPr>
          <p:nvPr>
            <p:ph type="subTitle" idx="1"/>
          </p:nvPr>
        </p:nvSpPr>
        <p:spPr>
          <a:xfrm>
            <a:off x="441552" y="1929337"/>
            <a:ext cx="7772400" cy="4640178"/>
          </a:xfrm>
        </p:spPr>
        <p:txBody>
          <a:bodyPr>
            <a:normAutofit/>
          </a:bodyPr>
          <a:lstStyle/>
          <a:p>
            <a:pPr algn="just"/>
            <a:endParaRPr lang="nl-NL" sz="2400" dirty="0" smtClean="0">
              <a:solidFill>
                <a:srgbClr val="000000"/>
              </a:solidFill>
              <a:latin typeface="Geneva"/>
              <a:cs typeface="Geneva"/>
            </a:endParaRPr>
          </a:p>
        </p:txBody>
      </p:sp>
      <p:pic>
        <p:nvPicPr>
          <p:cNvPr id="5" name="Afbeelding 4" descr="Schermafbeelding 2018-03-13 om 18.04.37.png"/>
          <p:cNvPicPr>
            <a:picLocks noChangeAspect="1"/>
          </p:cNvPicPr>
          <p:nvPr/>
        </p:nvPicPr>
        <p:blipFill>
          <a:blip r:embed="rId2"/>
          <a:stretch>
            <a:fillRect/>
          </a:stretch>
        </p:blipFill>
        <p:spPr>
          <a:xfrm>
            <a:off x="441552" y="1472109"/>
            <a:ext cx="7848600" cy="492760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41552" y="219798"/>
            <a:ext cx="7772400" cy="1470025"/>
          </a:xfrm>
        </p:spPr>
        <p:txBody>
          <a:bodyPr>
            <a:normAutofit/>
          </a:bodyPr>
          <a:lstStyle/>
          <a:p>
            <a:pPr algn="just"/>
            <a:r>
              <a:rPr lang="nl-NL" sz="2400" dirty="0" smtClean="0">
                <a:solidFill>
                  <a:srgbClr val="008000"/>
                </a:solidFill>
                <a:latin typeface="Geneva"/>
                <a:cs typeface="Geneva"/>
              </a:rPr>
              <a:t>Casus wilde liguster (</a:t>
            </a:r>
            <a:r>
              <a:rPr lang="nl-NL" sz="2400" i="1" dirty="0" err="1" smtClean="0">
                <a:solidFill>
                  <a:srgbClr val="008000"/>
                </a:solidFill>
                <a:latin typeface="Geneva"/>
                <a:cs typeface="Geneva"/>
              </a:rPr>
              <a:t>Ligustrum</a:t>
            </a:r>
            <a:r>
              <a:rPr lang="nl-NL" sz="2400" i="1" dirty="0" smtClean="0">
                <a:solidFill>
                  <a:srgbClr val="008000"/>
                </a:solidFill>
                <a:latin typeface="Geneva"/>
                <a:cs typeface="Geneva"/>
              </a:rPr>
              <a:t> </a:t>
            </a:r>
            <a:r>
              <a:rPr lang="nl-NL" sz="2400" i="1" dirty="0" err="1" smtClean="0">
                <a:solidFill>
                  <a:srgbClr val="008000"/>
                </a:solidFill>
                <a:latin typeface="Geneva"/>
                <a:cs typeface="Geneva"/>
              </a:rPr>
              <a:t>vulgare</a:t>
            </a:r>
            <a:r>
              <a:rPr lang="nl-NL" sz="2400" dirty="0" smtClean="0">
                <a:solidFill>
                  <a:srgbClr val="008000"/>
                </a:solidFill>
                <a:latin typeface="Geneva"/>
                <a:cs typeface="Geneva"/>
              </a:rPr>
              <a:t> )</a:t>
            </a:r>
            <a:endParaRPr lang="nl-NL" sz="2400" dirty="0">
              <a:solidFill>
                <a:srgbClr val="008000"/>
              </a:solidFill>
              <a:latin typeface="Geneva"/>
              <a:cs typeface="Geneva"/>
            </a:endParaRPr>
          </a:p>
        </p:txBody>
      </p:sp>
      <p:sp>
        <p:nvSpPr>
          <p:cNvPr id="3" name="Subtitel 2"/>
          <p:cNvSpPr>
            <a:spLocks noGrp="1"/>
          </p:cNvSpPr>
          <p:nvPr>
            <p:ph type="subTitle" idx="1"/>
          </p:nvPr>
        </p:nvSpPr>
        <p:spPr>
          <a:xfrm>
            <a:off x="441552" y="1929337"/>
            <a:ext cx="7772400" cy="4640178"/>
          </a:xfrm>
        </p:spPr>
        <p:txBody>
          <a:bodyPr>
            <a:normAutofit/>
          </a:bodyPr>
          <a:lstStyle/>
          <a:p>
            <a:pPr algn="just"/>
            <a:endParaRPr lang="nl-NL" sz="2400" dirty="0" smtClean="0">
              <a:solidFill>
                <a:srgbClr val="000000"/>
              </a:solidFill>
              <a:latin typeface="Geneva"/>
              <a:cs typeface="Geneva"/>
            </a:endParaRPr>
          </a:p>
        </p:txBody>
      </p:sp>
      <p:pic>
        <p:nvPicPr>
          <p:cNvPr id="4" name="Afbeelding 3" descr="c_143.jpg"/>
          <p:cNvPicPr>
            <a:picLocks noChangeAspect="1"/>
          </p:cNvPicPr>
          <p:nvPr/>
        </p:nvPicPr>
        <p:blipFill>
          <a:blip r:embed="rId2"/>
          <a:stretch>
            <a:fillRect/>
          </a:stretch>
        </p:blipFill>
        <p:spPr>
          <a:xfrm>
            <a:off x="2589019" y="1924807"/>
            <a:ext cx="3492857" cy="4644708"/>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41552" y="219798"/>
            <a:ext cx="7772400" cy="1470025"/>
          </a:xfrm>
        </p:spPr>
        <p:txBody>
          <a:bodyPr>
            <a:normAutofit/>
          </a:bodyPr>
          <a:lstStyle/>
          <a:p>
            <a:pPr algn="just"/>
            <a:r>
              <a:rPr lang="nl-NL" sz="2400" dirty="0" smtClean="0">
                <a:solidFill>
                  <a:srgbClr val="008000"/>
                </a:solidFill>
                <a:latin typeface="Geneva"/>
                <a:cs typeface="Geneva"/>
              </a:rPr>
              <a:t>Casus witte acacia, valse acacia, </a:t>
            </a:r>
            <a:r>
              <a:rPr lang="nl-NL" sz="2400" dirty="0" err="1" smtClean="0">
                <a:solidFill>
                  <a:srgbClr val="008000"/>
                </a:solidFill>
                <a:latin typeface="Geneva"/>
                <a:cs typeface="Geneva"/>
              </a:rPr>
              <a:t>robinia</a:t>
            </a:r>
            <a:r>
              <a:rPr lang="nl-NL" sz="2400" dirty="0" smtClean="0">
                <a:solidFill>
                  <a:srgbClr val="008000"/>
                </a:solidFill>
                <a:latin typeface="Geneva"/>
                <a:cs typeface="Geneva"/>
              </a:rPr>
              <a:t> (</a:t>
            </a:r>
            <a:r>
              <a:rPr lang="nl-NL" sz="2400" i="1" dirty="0" err="1" smtClean="0">
                <a:solidFill>
                  <a:srgbClr val="008000"/>
                </a:solidFill>
                <a:latin typeface="Geneva"/>
                <a:cs typeface="Geneva"/>
              </a:rPr>
              <a:t>Robinia</a:t>
            </a:r>
            <a:r>
              <a:rPr lang="nl-NL" sz="2400" i="1" dirty="0" smtClean="0">
                <a:solidFill>
                  <a:srgbClr val="008000"/>
                </a:solidFill>
                <a:latin typeface="Geneva"/>
                <a:cs typeface="Geneva"/>
              </a:rPr>
              <a:t> </a:t>
            </a:r>
            <a:r>
              <a:rPr lang="nl-NL" sz="2400" i="1" dirty="0" err="1" smtClean="0">
                <a:solidFill>
                  <a:srgbClr val="008000"/>
                </a:solidFill>
                <a:latin typeface="Geneva"/>
                <a:cs typeface="Geneva"/>
              </a:rPr>
              <a:t>pseudo-acacia</a:t>
            </a:r>
            <a:r>
              <a:rPr lang="nl-NL" sz="2400" dirty="0" smtClean="0">
                <a:solidFill>
                  <a:srgbClr val="008000"/>
                </a:solidFill>
                <a:latin typeface="Geneva"/>
                <a:cs typeface="Geneva"/>
              </a:rPr>
              <a:t>)</a:t>
            </a:r>
            <a:endParaRPr lang="nl-NL" sz="2400" dirty="0">
              <a:solidFill>
                <a:srgbClr val="008000"/>
              </a:solidFill>
              <a:latin typeface="Geneva"/>
              <a:cs typeface="Geneva"/>
            </a:endParaRPr>
          </a:p>
        </p:txBody>
      </p:sp>
      <p:sp>
        <p:nvSpPr>
          <p:cNvPr id="3" name="Subtitel 2"/>
          <p:cNvSpPr>
            <a:spLocks noGrp="1"/>
          </p:cNvSpPr>
          <p:nvPr>
            <p:ph type="subTitle" idx="1"/>
          </p:nvPr>
        </p:nvSpPr>
        <p:spPr>
          <a:xfrm>
            <a:off x="441552" y="1929337"/>
            <a:ext cx="7772400" cy="4640178"/>
          </a:xfrm>
        </p:spPr>
        <p:txBody>
          <a:bodyPr>
            <a:normAutofit/>
          </a:bodyPr>
          <a:lstStyle/>
          <a:p>
            <a:pPr algn="just"/>
            <a:endParaRPr lang="nl-NL" sz="2400" dirty="0" smtClean="0">
              <a:solidFill>
                <a:srgbClr val="000000"/>
              </a:solidFill>
              <a:latin typeface="Geneva"/>
              <a:cs typeface="Geneva"/>
            </a:endParaRPr>
          </a:p>
        </p:txBody>
      </p:sp>
      <p:pic>
        <p:nvPicPr>
          <p:cNvPr id="4" name="Afbeelding 3" descr="robinia-pseudoacacia.jpg"/>
          <p:cNvPicPr>
            <a:picLocks noChangeAspect="1"/>
          </p:cNvPicPr>
          <p:nvPr/>
        </p:nvPicPr>
        <p:blipFill>
          <a:blip r:embed="rId2"/>
          <a:stretch>
            <a:fillRect/>
          </a:stretch>
        </p:blipFill>
        <p:spPr>
          <a:xfrm>
            <a:off x="1233448" y="1929337"/>
            <a:ext cx="6186904" cy="4640178"/>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41552" y="219798"/>
            <a:ext cx="7772400" cy="1470025"/>
          </a:xfrm>
        </p:spPr>
        <p:txBody>
          <a:bodyPr>
            <a:normAutofit/>
          </a:bodyPr>
          <a:lstStyle/>
          <a:p>
            <a:pPr algn="just"/>
            <a:r>
              <a:rPr lang="nl-NL" sz="2400" dirty="0" smtClean="0">
                <a:solidFill>
                  <a:srgbClr val="008000"/>
                </a:solidFill>
                <a:latin typeface="Geneva"/>
                <a:cs typeface="Geneva"/>
              </a:rPr>
              <a:t>Casus witte acacia, valse acacia, </a:t>
            </a:r>
            <a:r>
              <a:rPr lang="nl-NL" sz="2400" dirty="0" err="1" smtClean="0">
                <a:solidFill>
                  <a:srgbClr val="008000"/>
                </a:solidFill>
                <a:latin typeface="Geneva"/>
                <a:cs typeface="Geneva"/>
              </a:rPr>
              <a:t>robinia</a:t>
            </a:r>
            <a:r>
              <a:rPr lang="nl-NL" sz="2400" dirty="0" smtClean="0">
                <a:solidFill>
                  <a:srgbClr val="008000"/>
                </a:solidFill>
                <a:latin typeface="Geneva"/>
                <a:cs typeface="Geneva"/>
              </a:rPr>
              <a:t> </a:t>
            </a:r>
            <a:endParaRPr lang="nl-NL" sz="2400" dirty="0">
              <a:solidFill>
                <a:srgbClr val="008000"/>
              </a:solidFill>
              <a:latin typeface="Geneva"/>
              <a:cs typeface="Geneva"/>
            </a:endParaRPr>
          </a:p>
        </p:txBody>
      </p:sp>
      <p:sp>
        <p:nvSpPr>
          <p:cNvPr id="3" name="Subtitel 2"/>
          <p:cNvSpPr>
            <a:spLocks noGrp="1"/>
          </p:cNvSpPr>
          <p:nvPr>
            <p:ph type="subTitle" idx="1"/>
          </p:nvPr>
        </p:nvSpPr>
        <p:spPr>
          <a:xfrm>
            <a:off x="441552" y="1929337"/>
            <a:ext cx="7772400" cy="4640178"/>
          </a:xfrm>
        </p:spPr>
        <p:txBody>
          <a:bodyPr>
            <a:normAutofit/>
          </a:bodyPr>
          <a:lstStyle/>
          <a:p>
            <a:pPr algn="just"/>
            <a:endParaRPr lang="nl-NL" sz="2400" dirty="0" smtClean="0">
              <a:solidFill>
                <a:srgbClr val="000000"/>
              </a:solidFill>
              <a:latin typeface="Geneva"/>
              <a:cs typeface="Geneva"/>
            </a:endParaRPr>
          </a:p>
        </p:txBody>
      </p:sp>
      <p:pic>
        <p:nvPicPr>
          <p:cNvPr id="4" name="Afbeelding 3" descr="Robinia pseudoacacia seed pods.jpg"/>
          <p:cNvPicPr>
            <a:picLocks noChangeAspect="1"/>
          </p:cNvPicPr>
          <p:nvPr/>
        </p:nvPicPr>
        <p:blipFill>
          <a:blip r:embed="rId2"/>
          <a:stretch>
            <a:fillRect/>
          </a:stretch>
        </p:blipFill>
        <p:spPr>
          <a:xfrm>
            <a:off x="1113232" y="2991694"/>
            <a:ext cx="3126015" cy="2344511"/>
          </a:xfrm>
          <a:prstGeom prst="rect">
            <a:avLst/>
          </a:prstGeom>
        </p:spPr>
      </p:pic>
      <p:pic>
        <p:nvPicPr>
          <p:cNvPr id="5" name="Afbeelding 4" descr="bark2.jpg"/>
          <p:cNvPicPr>
            <a:picLocks noChangeAspect="1"/>
          </p:cNvPicPr>
          <p:nvPr/>
        </p:nvPicPr>
        <p:blipFill>
          <a:blip r:embed="rId3"/>
          <a:stretch>
            <a:fillRect/>
          </a:stretch>
        </p:blipFill>
        <p:spPr>
          <a:xfrm>
            <a:off x="4894952" y="2991694"/>
            <a:ext cx="2697659" cy="2344511"/>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41552" y="219798"/>
            <a:ext cx="7772400" cy="1470025"/>
          </a:xfrm>
        </p:spPr>
        <p:txBody>
          <a:bodyPr>
            <a:normAutofit/>
          </a:bodyPr>
          <a:lstStyle/>
          <a:p>
            <a:pPr algn="just"/>
            <a:r>
              <a:rPr lang="nl-NL" sz="2400" dirty="0" smtClean="0">
                <a:solidFill>
                  <a:srgbClr val="008000"/>
                </a:solidFill>
                <a:latin typeface="Geneva"/>
                <a:cs typeface="Geneva"/>
              </a:rPr>
              <a:t>Casus witte acacia, valse acacia, </a:t>
            </a:r>
            <a:r>
              <a:rPr lang="nl-NL" sz="2400" dirty="0" err="1" smtClean="0">
                <a:solidFill>
                  <a:srgbClr val="008000"/>
                </a:solidFill>
                <a:latin typeface="Geneva"/>
                <a:cs typeface="Geneva"/>
              </a:rPr>
              <a:t>robinia</a:t>
            </a:r>
            <a:r>
              <a:rPr lang="nl-NL" sz="2400" dirty="0" smtClean="0">
                <a:solidFill>
                  <a:srgbClr val="008000"/>
                </a:solidFill>
                <a:latin typeface="Geneva"/>
                <a:cs typeface="Geneva"/>
              </a:rPr>
              <a:t> </a:t>
            </a:r>
            <a:endParaRPr lang="nl-NL" sz="2400" dirty="0">
              <a:solidFill>
                <a:srgbClr val="008000"/>
              </a:solidFill>
              <a:latin typeface="Geneva"/>
              <a:cs typeface="Geneva"/>
            </a:endParaRPr>
          </a:p>
        </p:txBody>
      </p:sp>
      <p:sp>
        <p:nvSpPr>
          <p:cNvPr id="3" name="Subtitel 2"/>
          <p:cNvSpPr>
            <a:spLocks noGrp="1"/>
          </p:cNvSpPr>
          <p:nvPr>
            <p:ph type="subTitle" idx="1"/>
          </p:nvPr>
        </p:nvSpPr>
        <p:spPr>
          <a:xfrm>
            <a:off x="441552" y="1929337"/>
            <a:ext cx="7772400" cy="4640178"/>
          </a:xfrm>
        </p:spPr>
        <p:txBody>
          <a:bodyPr>
            <a:normAutofit/>
          </a:bodyPr>
          <a:lstStyle/>
          <a:p>
            <a:pPr algn="just"/>
            <a:r>
              <a:rPr lang="nl-NL" sz="2400" b="1" dirty="0" smtClean="0">
                <a:solidFill>
                  <a:srgbClr val="B2001B"/>
                </a:solidFill>
                <a:latin typeface="Geneva"/>
                <a:cs typeface="Geneva"/>
              </a:rPr>
              <a:t>Giftige plantendelen</a:t>
            </a:r>
            <a:r>
              <a:rPr lang="nl-NL" sz="2400" dirty="0" smtClean="0">
                <a:solidFill>
                  <a:schemeClr val="tx2"/>
                </a:solidFill>
                <a:latin typeface="Geneva"/>
                <a:cs typeface="Geneva"/>
              </a:rPr>
              <a:t>:</a:t>
            </a:r>
            <a:r>
              <a:rPr lang="nl-NL" sz="2400" dirty="0" smtClean="0">
                <a:latin typeface="Geneva"/>
                <a:cs typeface="Geneva"/>
              </a:rPr>
              <a:t> </a:t>
            </a:r>
            <a:r>
              <a:rPr lang="nl-NL" sz="2400" dirty="0" smtClean="0">
                <a:solidFill>
                  <a:srgbClr val="000000"/>
                </a:solidFill>
                <a:latin typeface="Geneva"/>
                <a:cs typeface="Geneva"/>
              </a:rPr>
              <a:t>vooral bast en peulen; in mindere mate ook bladeren, twijgen en wortels.</a:t>
            </a:r>
          </a:p>
          <a:p>
            <a:pPr algn="just"/>
            <a:endParaRPr lang="nl-NL" sz="2400" dirty="0" smtClean="0">
              <a:solidFill>
                <a:srgbClr val="000000"/>
              </a:solidFill>
              <a:latin typeface="Geneva"/>
              <a:cs typeface="Geneva"/>
            </a:endParaRPr>
          </a:p>
          <a:p>
            <a:pPr algn="just"/>
            <a:r>
              <a:rPr lang="nl-NL" sz="2400" b="1" dirty="0" smtClean="0">
                <a:solidFill>
                  <a:srgbClr val="B2001B"/>
                </a:solidFill>
                <a:latin typeface="Geneva"/>
                <a:cs typeface="Geneva"/>
              </a:rPr>
              <a:t>Giftige bestanddelen</a:t>
            </a:r>
            <a:r>
              <a:rPr lang="nl-NL" sz="2400" dirty="0" smtClean="0">
                <a:solidFill>
                  <a:schemeClr val="tx2"/>
                </a:solidFill>
                <a:latin typeface="Geneva"/>
                <a:cs typeface="Geneva"/>
              </a:rPr>
              <a:t>:</a:t>
            </a:r>
            <a:r>
              <a:rPr lang="nl-NL" sz="2400" dirty="0" smtClean="0">
                <a:latin typeface="Geneva"/>
                <a:cs typeface="Geneva"/>
              </a:rPr>
              <a:t> </a:t>
            </a:r>
            <a:r>
              <a:rPr lang="nl-NL" sz="2400" dirty="0" err="1" smtClean="0">
                <a:solidFill>
                  <a:srgbClr val="000000"/>
                </a:solidFill>
                <a:latin typeface="Geneva"/>
                <a:cs typeface="Geneva"/>
              </a:rPr>
              <a:t>lectinen</a:t>
            </a:r>
            <a:r>
              <a:rPr lang="nl-NL" sz="2400" dirty="0" smtClean="0">
                <a:solidFill>
                  <a:srgbClr val="000000"/>
                </a:solidFill>
                <a:latin typeface="Geneva"/>
                <a:cs typeface="Geneva"/>
              </a:rPr>
              <a:t> (</a:t>
            </a:r>
            <a:r>
              <a:rPr lang="nl-NL" sz="2400" dirty="0" err="1" smtClean="0">
                <a:solidFill>
                  <a:srgbClr val="000000"/>
                </a:solidFill>
                <a:latin typeface="Geneva"/>
                <a:cs typeface="Geneva"/>
              </a:rPr>
              <a:t>eiwit-suikerverbindingen</a:t>
            </a:r>
            <a:r>
              <a:rPr lang="nl-NL" sz="2400" dirty="0" smtClean="0">
                <a:solidFill>
                  <a:srgbClr val="000000"/>
                </a:solidFill>
                <a:latin typeface="Geneva"/>
                <a:cs typeface="Geneva"/>
              </a:rPr>
              <a:t>), </a:t>
            </a:r>
            <a:r>
              <a:rPr lang="nl-NL" sz="2400" dirty="0" err="1" smtClean="0">
                <a:solidFill>
                  <a:srgbClr val="000000"/>
                </a:solidFill>
                <a:latin typeface="Geneva"/>
                <a:cs typeface="Geneva"/>
              </a:rPr>
              <a:t>o.a.</a:t>
            </a:r>
            <a:r>
              <a:rPr lang="nl-NL" sz="2400" dirty="0" smtClean="0">
                <a:solidFill>
                  <a:srgbClr val="000000"/>
                </a:solidFill>
                <a:latin typeface="Geneva"/>
                <a:cs typeface="Geneva"/>
              </a:rPr>
              <a:t> </a:t>
            </a:r>
            <a:r>
              <a:rPr lang="nl-NL" sz="2400" dirty="0" err="1" smtClean="0">
                <a:solidFill>
                  <a:srgbClr val="000000"/>
                </a:solidFill>
                <a:latin typeface="Geneva"/>
                <a:cs typeface="Geneva"/>
              </a:rPr>
              <a:t>phasine</a:t>
            </a:r>
            <a:r>
              <a:rPr lang="nl-NL" sz="2400" dirty="0" smtClean="0">
                <a:solidFill>
                  <a:srgbClr val="000000"/>
                </a:solidFill>
                <a:latin typeface="Geneva"/>
                <a:cs typeface="Geneva"/>
              </a:rPr>
              <a:t> en </a:t>
            </a:r>
            <a:r>
              <a:rPr lang="nl-NL" sz="2400" dirty="0" err="1" smtClean="0">
                <a:solidFill>
                  <a:srgbClr val="000000"/>
                </a:solidFill>
                <a:latin typeface="Geneva"/>
                <a:cs typeface="Geneva"/>
              </a:rPr>
              <a:t>robine</a:t>
            </a:r>
            <a:r>
              <a:rPr lang="nl-NL" sz="2400" dirty="0" smtClean="0">
                <a:solidFill>
                  <a:srgbClr val="000000"/>
                </a:solidFill>
                <a:latin typeface="Geneva"/>
                <a:cs typeface="Geneva"/>
              </a:rPr>
              <a:t> (</a:t>
            </a:r>
            <a:r>
              <a:rPr lang="nl-NL" sz="2400" dirty="0" err="1" smtClean="0">
                <a:solidFill>
                  <a:srgbClr val="000000"/>
                </a:solidFill>
                <a:latin typeface="Geneva"/>
                <a:cs typeface="Geneva"/>
              </a:rPr>
              <a:t>ca.</a:t>
            </a:r>
            <a:r>
              <a:rPr lang="nl-NL" sz="2400" dirty="0" smtClean="0">
                <a:solidFill>
                  <a:srgbClr val="000000"/>
                </a:solidFill>
                <a:latin typeface="Geneva"/>
                <a:cs typeface="Geneva"/>
              </a:rPr>
              <a:t> vooral in schors 1,6% </a:t>
            </a:r>
            <a:r>
              <a:rPr lang="nl-NL" sz="2400" dirty="0" err="1" smtClean="0">
                <a:solidFill>
                  <a:srgbClr val="000000"/>
                </a:solidFill>
                <a:latin typeface="Geneva"/>
                <a:cs typeface="Geneva"/>
              </a:rPr>
              <a:t>robine</a:t>
            </a:r>
            <a:r>
              <a:rPr lang="nl-NL" sz="2400" dirty="0" smtClean="0">
                <a:solidFill>
                  <a:srgbClr val="000000"/>
                </a:solidFill>
                <a:latin typeface="Geneva"/>
                <a:cs typeface="Geneva"/>
              </a:rPr>
              <a:t>); looistoffen (2-7% </a:t>
            </a:r>
            <a:r>
              <a:rPr lang="nl-NL" sz="2400" dirty="0" err="1" smtClean="0">
                <a:solidFill>
                  <a:srgbClr val="000000"/>
                </a:solidFill>
                <a:latin typeface="Geneva"/>
                <a:cs typeface="Geneva"/>
              </a:rPr>
              <a:t>protocatechine</a:t>
            </a:r>
            <a:r>
              <a:rPr lang="nl-NL" sz="2400" dirty="0" smtClean="0">
                <a:solidFill>
                  <a:srgbClr val="000000"/>
                </a:solidFill>
                <a:latin typeface="Geneva"/>
                <a:cs typeface="Geneva"/>
              </a:rPr>
              <a:t>) en </a:t>
            </a:r>
            <a:r>
              <a:rPr lang="nl-NL" sz="2400" dirty="0" err="1" smtClean="0">
                <a:solidFill>
                  <a:srgbClr val="000000"/>
                </a:solidFill>
                <a:latin typeface="Geneva"/>
                <a:cs typeface="Geneva"/>
              </a:rPr>
              <a:t>vlugolie</a:t>
            </a:r>
            <a:r>
              <a:rPr lang="nl-NL" sz="2400" dirty="0" smtClean="0">
                <a:solidFill>
                  <a:srgbClr val="000000"/>
                </a:solidFill>
                <a:latin typeface="Geneva"/>
                <a:cs typeface="Geneva"/>
              </a:rPr>
              <a:t> (0,01% in blad).</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41552" y="219798"/>
            <a:ext cx="7772400" cy="1470025"/>
          </a:xfrm>
        </p:spPr>
        <p:txBody>
          <a:bodyPr>
            <a:normAutofit/>
          </a:bodyPr>
          <a:lstStyle/>
          <a:p>
            <a:pPr algn="just"/>
            <a:r>
              <a:rPr lang="nl-NL" sz="2400" dirty="0" smtClean="0">
                <a:solidFill>
                  <a:srgbClr val="008000"/>
                </a:solidFill>
                <a:latin typeface="Geneva"/>
                <a:cs typeface="Geneva"/>
              </a:rPr>
              <a:t>Casus gevlekte aronskelk</a:t>
            </a:r>
            <a:endParaRPr lang="nl-NL" sz="2400" dirty="0">
              <a:solidFill>
                <a:srgbClr val="008000"/>
              </a:solidFill>
              <a:latin typeface="Geneva"/>
              <a:cs typeface="Geneva"/>
            </a:endParaRPr>
          </a:p>
        </p:txBody>
      </p:sp>
      <p:sp>
        <p:nvSpPr>
          <p:cNvPr id="3" name="Subtitel 2"/>
          <p:cNvSpPr>
            <a:spLocks noGrp="1"/>
          </p:cNvSpPr>
          <p:nvPr>
            <p:ph type="subTitle" idx="1"/>
          </p:nvPr>
        </p:nvSpPr>
        <p:spPr>
          <a:xfrm>
            <a:off x="441552" y="1929337"/>
            <a:ext cx="7772400" cy="4640178"/>
          </a:xfrm>
        </p:spPr>
        <p:txBody>
          <a:bodyPr>
            <a:normAutofit fontScale="70000" lnSpcReduction="20000"/>
          </a:bodyPr>
          <a:lstStyle/>
          <a:p>
            <a:pPr algn="just"/>
            <a:r>
              <a:rPr lang="nl-NL" sz="2400" b="1" dirty="0" smtClean="0">
                <a:solidFill>
                  <a:srgbClr val="B2001B"/>
                </a:solidFill>
                <a:latin typeface="Geneva"/>
                <a:cs typeface="Geneva"/>
              </a:rPr>
              <a:t>Giftige plantendelen</a:t>
            </a:r>
            <a:r>
              <a:rPr lang="nl-NL" sz="2400" dirty="0" smtClean="0">
                <a:solidFill>
                  <a:srgbClr val="000000"/>
                </a:solidFill>
                <a:latin typeface="Geneva"/>
                <a:cs typeface="Geneva"/>
              </a:rPr>
              <a:t>: alle, vooral de bessen. </a:t>
            </a:r>
          </a:p>
          <a:p>
            <a:pPr algn="just"/>
            <a:endParaRPr lang="nl-NL" sz="2400" dirty="0" smtClean="0">
              <a:solidFill>
                <a:srgbClr val="000000"/>
              </a:solidFill>
              <a:latin typeface="Geneva"/>
              <a:cs typeface="Geneva"/>
            </a:endParaRPr>
          </a:p>
          <a:p>
            <a:pPr algn="just"/>
            <a:r>
              <a:rPr lang="nl-NL" sz="2400" b="1" dirty="0" smtClean="0">
                <a:solidFill>
                  <a:srgbClr val="B2001B"/>
                </a:solidFill>
                <a:latin typeface="Geneva"/>
                <a:cs typeface="Geneva"/>
              </a:rPr>
              <a:t>Giftige bestanddelen</a:t>
            </a:r>
            <a:r>
              <a:rPr lang="nl-NL" sz="2400" dirty="0" smtClean="0">
                <a:solidFill>
                  <a:srgbClr val="000000"/>
                </a:solidFill>
                <a:latin typeface="Geneva"/>
                <a:cs typeface="Geneva"/>
              </a:rPr>
              <a:t>: </a:t>
            </a:r>
            <a:r>
              <a:rPr lang="nl-NL" sz="2400" dirty="0" err="1" smtClean="0">
                <a:solidFill>
                  <a:srgbClr val="000000"/>
                </a:solidFill>
                <a:latin typeface="Geneva"/>
                <a:cs typeface="Geneva"/>
              </a:rPr>
              <a:t>calciumoxalaatkristallen</a:t>
            </a:r>
            <a:r>
              <a:rPr lang="nl-NL" sz="2400" dirty="0" smtClean="0">
                <a:solidFill>
                  <a:srgbClr val="000000"/>
                </a:solidFill>
                <a:latin typeface="Geneva"/>
                <a:cs typeface="Geneva"/>
              </a:rPr>
              <a:t>, oxaalzuur, </a:t>
            </a:r>
            <a:r>
              <a:rPr lang="nl-NL" sz="2400" dirty="0" err="1" smtClean="0">
                <a:solidFill>
                  <a:srgbClr val="000000"/>
                </a:solidFill>
                <a:latin typeface="Geneva"/>
                <a:cs typeface="Geneva"/>
              </a:rPr>
              <a:t>oxalaten</a:t>
            </a:r>
            <a:r>
              <a:rPr lang="nl-NL" sz="2400" dirty="0" smtClean="0">
                <a:solidFill>
                  <a:srgbClr val="000000"/>
                </a:solidFill>
                <a:latin typeface="Geneva"/>
                <a:cs typeface="Geneva"/>
              </a:rPr>
              <a:t>. </a:t>
            </a:r>
          </a:p>
          <a:p>
            <a:pPr algn="just"/>
            <a:r>
              <a:rPr lang="nl-NL" sz="2400" dirty="0" smtClean="0">
                <a:solidFill>
                  <a:srgbClr val="000000"/>
                </a:solidFill>
                <a:latin typeface="Geneva"/>
                <a:cs typeface="Geneva"/>
              </a:rPr>
              <a:t>In wortelstok en de jonge scheuten: scherpsmakende </a:t>
            </a:r>
            <a:r>
              <a:rPr lang="nl-NL" sz="2400" dirty="0" err="1" smtClean="0">
                <a:solidFill>
                  <a:srgbClr val="000000"/>
                </a:solidFill>
                <a:latin typeface="Geneva"/>
                <a:cs typeface="Geneva"/>
              </a:rPr>
              <a:t>alkaloi</a:t>
            </a:r>
            <a:r>
              <a:rPr lang="nl-NL" sz="2400" dirty="0" smtClean="0">
                <a:solidFill>
                  <a:srgbClr val="000000"/>
                </a:solidFill>
                <a:latin typeface="Geneva"/>
                <a:cs typeface="Geneva"/>
              </a:rPr>
              <a:t>̈den (</a:t>
            </a:r>
            <a:r>
              <a:rPr lang="nl-NL" sz="2400" dirty="0" err="1" smtClean="0">
                <a:solidFill>
                  <a:srgbClr val="000000"/>
                </a:solidFill>
                <a:latin typeface="Geneva"/>
                <a:cs typeface="Geneva"/>
              </a:rPr>
              <a:t>arine</a:t>
            </a:r>
            <a:r>
              <a:rPr lang="nl-NL" sz="2400" dirty="0" smtClean="0">
                <a:solidFill>
                  <a:srgbClr val="000000"/>
                </a:solidFill>
                <a:latin typeface="Geneva"/>
                <a:cs typeface="Geneva"/>
              </a:rPr>
              <a:t>, </a:t>
            </a:r>
            <a:r>
              <a:rPr lang="nl-NL" sz="2400" dirty="0" err="1" smtClean="0">
                <a:solidFill>
                  <a:srgbClr val="000000"/>
                </a:solidFill>
                <a:latin typeface="Geneva"/>
                <a:cs typeface="Geneva"/>
              </a:rPr>
              <a:t>aronine</a:t>
            </a:r>
            <a:r>
              <a:rPr lang="nl-NL" sz="2400" dirty="0" smtClean="0">
                <a:solidFill>
                  <a:srgbClr val="000000"/>
                </a:solidFill>
                <a:latin typeface="Geneva"/>
                <a:cs typeface="Geneva"/>
              </a:rPr>
              <a:t> en </a:t>
            </a:r>
            <a:r>
              <a:rPr lang="nl-NL" sz="2400" dirty="0" err="1" smtClean="0">
                <a:solidFill>
                  <a:srgbClr val="000000"/>
                </a:solidFill>
                <a:latin typeface="Geneva"/>
                <a:cs typeface="Geneva"/>
              </a:rPr>
              <a:t>aroi</a:t>
            </a:r>
            <a:r>
              <a:rPr lang="nl-NL" sz="2400" dirty="0" smtClean="0">
                <a:solidFill>
                  <a:srgbClr val="000000"/>
                </a:solidFill>
                <a:latin typeface="Geneva"/>
                <a:cs typeface="Geneva"/>
              </a:rPr>
              <a:t>̈</a:t>
            </a:r>
            <a:r>
              <a:rPr lang="nl-NL" sz="2400" dirty="0" err="1" smtClean="0">
                <a:solidFill>
                  <a:srgbClr val="000000"/>
                </a:solidFill>
                <a:latin typeface="Geneva"/>
                <a:cs typeface="Geneva"/>
              </a:rPr>
              <a:t>ne</a:t>
            </a:r>
            <a:r>
              <a:rPr lang="nl-NL" sz="2400" dirty="0" smtClean="0">
                <a:solidFill>
                  <a:srgbClr val="000000"/>
                </a:solidFill>
                <a:latin typeface="Geneva"/>
                <a:cs typeface="Geneva"/>
              </a:rPr>
              <a:t>). </a:t>
            </a:r>
          </a:p>
          <a:p>
            <a:pPr algn="just"/>
            <a:endParaRPr lang="nl-NL" sz="2400" dirty="0" smtClean="0">
              <a:solidFill>
                <a:srgbClr val="000000"/>
              </a:solidFill>
              <a:latin typeface="Geneva"/>
              <a:cs typeface="Geneva"/>
            </a:endParaRPr>
          </a:p>
          <a:p>
            <a:pPr algn="just"/>
            <a:r>
              <a:rPr lang="nl-NL" sz="2400" b="1" dirty="0" smtClean="0">
                <a:solidFill>
                  <a:srgbClr val="B2001B"/>
                </a:solidFill>
                <a:latin typeface="Geneva"/>
                <a:cs typeface="Geneva"/>
              </a:rPr>
              <a:t>Giftigheid</a:t>
            </a:r>
            <a:r>
              <a:rPr lang="nl-NL" sz="2400" dirty="0" smtClean="0">
                <a:solidFill>
                  <a:srgbClr val="000000"/>
                </a:solidFill>
                <a:latin typeface="Geneva"/>
                <a:cs typeface="Geneva"/>
              </a:rPr>
              <a:t>: via wondjes in de </a:t>
            </a:r>
            <a:r>
              <a:rPr lang="nl-NL" sz="2400" dirty="0" err="1" smtClean="0">
                <a:solidFill>
                  <a:srgbClr val="000000"/>
                </a:solidFill>
                <a:latin typeface="Geneva"/>
                <a:cs typeface="Geneva"/>
              </a:rPr>
              <a:t>mond-</a:t>
            </a:r>
            <a:r>
              <a:rPr lang="nl-NL" sz="2400" dirty="0" smtClean="0">
                <a:solidFill>
                  <a:srgbClr val="000000"/>
                </a:solidFill>
                <a:latin typeface="Geneva"/>
                <a:cs typeface="Geneva"/>
              </a:rPr>
              <a:t> en keelholte, komt het vrije oxaalzuur kan binnen in de bloedbaan. </a:t>
            </a:r>
          </a:p>
          <a:p>
            <a:pPr algn="just"/>
            <a:endParaRPr lang="nl-NL" sz="2400" dirty="0" smtClean="0">
              <a:solidFill>
                <a:srgbClr val="000000"/>
              </a:solidFill>
              <a:latin typeface="Geneva"/>
              <a:cs typeface="Geneva"/>
            </a:endParaRPr>
          </a:p>
          <a:p>
            <a:pPr algn="just"/>
            <a:r>
              <a:rPr lang="nl-NL" sz="2400" dirty="0" smtClean="0">
                <a:solidFill>
                  <a:srgbClr val="000000"/>
                </a:solidFill>
                <a:latin typeface="Geneva"/>
                <a:cs typeface="Geneva"/>
              </a:rPr>
              <a:t>Buikloop, pijn in onderbuik, bewegingsstoornissen, hartritmestoornissen, kortademigheid, schade aan lever en nieren </a:t>
            </a:r>
          </a:p>
          <a:p>
            <a:pPr algn="just"/>
            <a:endParaRPr lang="nl-NL" sz="2400" dirty="0" smtClean="0">
              <a:solidFill>
                <a:srgbClr val="000000"/>
              </a:solidFill>
              <a:latin typeface="Geneva"/>
              <a:cs typeface="Geneva"/>
            </a:endParaRPr>
          </a:p>
          <a:p>
            <a:pPr algn="just"/>
            <a:endParaRPr lang="nl-NL" sz="2400" dirty="0" smtClean="0">
              <a:solidFill>
                <a:srgbClr val="000000"/>
              </a:solidFill>
              <a:latin typeface="Geneva"/>
              <a:cs typeface="Geneva"/>
            </a:endParaRPr>
          </a:p>
          <a:p>
            <a:pPr algn="just"/>
            <a:endParaRPr lang="nl-NL" sz="2400" dirty="0" smtClean="0">
              <a:solidFill>
                <a:srgbClr val="000000"/>
              </a:solidFill>
              <a:latin typeface="Geneva"/>
              <a:cs typeface="Geneva"/>
            </a:endParaRPr>
          </a:p>
          <a:p>
            <a:pPr algn="just"/>
            <a:r>
              <a:rPr lang="nl-NL" sz="2400" dirty="0" smtClean="0">
                <a:solidFill>
                  <a:srgbClr val="000090"/>
                </a:solidFill>
                <a:latin typeface="Geneva"/>
                <a:cs typeface="Geneva"/>
              </a:rPr>
              <a:t>	 </a:t>
            </a:r>
            <a:r>
              <a:rPr lang="nl-NL" sz="2400" b="1" dirty="0" smtClean="0">
                <a:solidFill>
                  <a:srgbClr val="B2001B"/>
                </a:solidFill>
                <a:latin typeface="Geneva"/>
                <a:cs typeface="Geneva"/>
              </a:rPr>
              <a:t>Paarden</a:t>
            </a:r>
            <a:r>
              <a:rPr lang="nl-NL" sz="2400" dirty="0" smtClean="0">
                <a:solidFill>
                  <a:srgbClr val="B2001B"/>
                </a:solidFill>
                <a:latin typeface="Geneva"/>
                <a:cs typeface="Geneva"/>
              </a:rPr>
              <a:t>, </a:t>
            </a:r>
            <a:r>
              <a:rPr lang="nl-NL" sz="2400" dirty="0" smtClean="0">
                <a:solidFill>
                  <a:srgbClr val="000090"/>
                </a:solidFill>
                <a:latin typeface="Geneva"/>
                <a:cs typeface="Geneva"/>
              </a:rPr>
              <a:t>schapen, geiten,  varkens, honden, katten, knaagdieren </a:t>
            </a:r>
          </a:p>
        </p:txBody>
      </p:sp>
      <p:pic>
        <p:nvPicPr>
          <p:cNvPr id="4" name="Afbeelding 3" descr="uitroepteken-rood.jpg"/>
          <p:cNvPicPr>
            <a:picLocks noChangeAspect="1"/>
          </p:cNvPicPr>
          <p:nvPr/>
        </p:nvPicPr>
        <p:blipFill>
          <a:blip r:embed="rId2"/>
          <a:stretch>
            <a:fillRect/>
          </a:stretch>
        </p:blipFill>
        <p:spPr>
          <a:xfrm flipH="1">
            <a:off x="441552" y="5160419"/>
            <a:ext cx="616857" cy="616857"/>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41552" y="219798"/>
            <a:ext cx="7772400" cy="1470025"/>
          </a:xfrm>
        </p:spPr>
        <p:txBody>
          <a:bodyPr>
            <a:normAutofit/>
          </a:bodyPr>
          <a:lstStyle/>
          <a:p>
            <a:pPr algn="just"/>
            <a:r>
              <a:rPr lang="nl-NL" sz="2400" dirty="0" smtClean="0">
                <a:solidFill>
                  <a:srgbClr val="008000"/>
                </a:solidFill>
                <a:latin typeface="Geneva"/>
                <a:cs typeface="Geneva"/>
              </a:rPr>
              <a:t>Casus witte acacia, valse acacia, </a:t>
            </a:r>
            <a:r>
              <a:rPr lang="nl-NL" sz="2400" dirty="0" err="1" smtClean="0">
                <a:solidFill>
                  <a:srgbClr val="008000"/>
                </a:solidFill>
                <a:latin typeface="Geneva"/>
                <a:cs typeface="Geneva"/>
              </a:rPr>
              <a:t>robinia</a:t>
            </a:r>
            <a:r>
              <a:rPr lang="nl-NL" sz="2400" dirty="0" smtClean="0">
                <a:solidFill>
                  <a:srgbClr val="008000"/>
                </a:solidFill>
                <a:latin typeface="Geneva"/>
                <a:cs typeface="Geneva"/>
              </a:rPr>
              <a:t> </a:t>
            </a:r>
            <a:endParaRPr lang="nl-NL" sz="2400" dirty="0">
              <a:solidFill>
                <a:srgbClr val="008000"/>
              </a:solidFill>
              <a:latin typeface="Geneva"/>
              <a:cs typeface="Geneva"/>
            </a:endParaRPr>
          </a:p>
        </p:txBody>
      </p:sp>
      <p:sp>
        <p:nvSpPr>
          <p:cNvPr id="3" name="Subtitel 2"/>
          <p:cNvSpPr>
            <a:spLocks noGrp="1"/>
          </p:cNvSpPr>
          <p:nvPr>
            <p:ph type="subTitle" idx="1"/>
          </p:nvPr>
        </p:nvSpPr>
        <p:spPr>
          <a:xfrm>
            <a:off x="441552" y="1929337"/>
            <a:ext cx="7772400" cy="4640178"/>
          </a:xfrm>
        </p:spPr>
        <p:txBody>
          <a:bodyPr>
            <a:normAutofit/>
          </a:bodyPr>
          <a:lstStyle/>
          <a:p>
            <a:pPr algn="just"/>
            <a:r>
              <a:rPr lang="nl-NL" sz="2400" b="1" dirty="0" smtClean="0">
                <a:solidFill>
                  <a:srgbClr val="B2001B"/>
                </a:solidFill>
                <a:latin typeface="Geneva"/>
                <a:cs typeface="Geneva"/>
              </a:rPr>
              <a:t>Giftigheid</a:t>
            </a:r>
            <a:r>
              <a:rPr lang="nl-NL" sz="2400" b="1" dirty="0" smtClean="0">
                <a:solidFill>
                  <a:srgbClr val="000000"/>
                </a:solidFill>
                <a:latin typeface="Geneva"/>
                <a:cs typeface="Geneva"/>
              </a:rPr>
              <a:t>:</a:t>
            </a:r>
            <a:r>
              <a:rPr lang="nl-NL" sz="2400" b="1" dirty="0" smtClean="0">
                <a:solidFill>
                  <a:srgbClr val="FF6600"/>
                </a:solidFill>
                <a:latin typeface="Geneva"/>
                <a:cs typeface="Geneva"/>
              </a:rPr>
              <a:t> </a:t>
            </a:r>
            <a:r>
              <a:rPr lang="nl-NL" sz="2400" dirty="0" smtClean="0">
                <a:solidFill>
                  <a:schemeClr val="tx2"/>
                </a:solidFill>
                <a:latin typeface="Geneva"/>
                <a:cs typeface="Geneva"/>
              </a:rPr>
              <a:t>d</a:t>
            </a:r>
            <a:r>
              <a:rPr lang="nl-NL" sz="2400" dirty="0" smtClean="0">
                <a:solidFill>
                  <a:srgbClr val="000000"/>
                </a:solidFill>
                <a:latin typeface="Geneva"/>
                <a:cs typeface="Geneva"/>
              </a:rPr>
              <a:t>e toxines veroorzaken gelijksoortige symptomen als bij een vergiftiging door </a:t>
            </a:r>
            <a:r>
              <a:rPr lang="nl-NL" sz="2400" dirty="0" err="1" smtClean="0">
                <a:solidFill>
                  <a:srgbClr val="000000"/>
                </a:solidFill>
                <a:latin typeface="Geneva"/>
                <a:cs typeface="Geneva"/>
              </a:rPr>
              <a:t>ricine</a:t>
            </a:r>
            <a:r>
              <a:rPr lang="nl-NL" sz="2400" dirty="0" smtClean="0">
                <a:solidFill>
                  <a:srgbClr val="000000"/>
                </a:solidFill>
                <a:latin typeface="Geneva"/>
                <a:cs typeface="Geneva"/>
              </a:rPr>
              <a:t> of </a:t>
            </a:r>
            <a:r>
              <a:rPr lang="nl-NL" sz="2400" dirty="0" err="1" smtClean="0">
                <a:solidFill>
                  <a:srgbClr val="000000"/>
                </a:solidFill>
                <a:latin typeface="Geneva"/>
                <a:cs typeface="Geneva"/>
              </a:rPr>
              <a:t>abrine</a:t>
            </a:r>
            <a:r>
              <a:rPr lang="nl-NL" sz="2400" dirty="0" smtClean="0">
                <a:solidFill>
                  <a:srgbClr val="000000"/>
                </a:solidFill>
                <a:latin typeface="Geneva"/>
                <a:cs typeface="Geneva"/>
              </a:rPr>
              <a:t> (</a:t>
            </a:r>
            <a:r>
              <a:rPr lang="nl-NL" sz="2400" dirty="0" err="1" smtClean="0">
                <a:solidFill>
                  <a:srgbClr val="000000"/>
                </a:solidFill>
                <a:latin typeface="Geneva"/>
                <a:cs typeface="Geneva"/>
              </a:rPr>
              <a:t>paternosterboontje</a:t>
            </a:r>
            <a:r>
              <a:rPr lang="nl-NL" sz="2400" dirty="0" smtClean="0">
                <a:solidFill>
                  <a:srgbClr val="000000"/>
                </a:solidFill>
                <a:latin typeface="Geneva"/>
                <a:cs typeface="Geneva"/>
              </a:rPr>
              <a:t>): eerst een irriterende werking; na resorptie aanvankelijk prikkelend, daarna depressief op het centrale zenuwstelsel (spierzwakte en verlamming). Er treden ook hartinsufficiëntie en snelle hartwerking </a:t>
            </a:r>
            <a:r>
              <a:rPr lang="nl-NL" sz="2400" dirty="0" err="1" smtClean="0">
                <a:solidFill>
                  <a:srgbClr val="000000"/>
                </a:solidFill>
                <a:latin typeface="Geneva"/>
                <a:cs typeface="Geneva"/>
              </a:rPr>
              <a:t>op.</a:t>
            </a:r>
            <a:endParaRPr lang="nl-NL" sz="2400" dirty="0" smtClean="0">
              <a:solidFill>
                <a:srgbClr val="000000"/>
              </a:solidFill>
              <a:latin typeface="Geneva"/>
              <a:cs typeface="Geneva"/>
            </a:endParaRPr>
          </a:p>
          <a:p>
            <a:pPr algn="just"/>
            <a:endParaRPr lang="nl-NL" sz="2400" dirty="0" smtClean="0">
              <a:solidFill>
                <a:srgbClr val="000000"/>
              </a:solidFill>
              <a:latin typeface="Geneva"/>
              <a:cs typeface="Geneva"/>
            </a:endParaRPr>
          </a:p>
          <a:p>
            <a:pPr algn="just"/>
            <a:r>
              <a:rPr lang="nl-NL" sz="2400" dirty="0" smtClean="0">
                <a:solidFill>
                  <a:srgbClr val="000000"/>
                </a:solidFill>
                <a:latin typeface="Geneva"/>
                <a:cs typeface="Geneva"/>
              </a:rPr>
              <a:t>		</a:t>
            </a:r>
            <a:r>
              <a:rPr lang="nl-NL" sz="2400" dirty="0" smtClean="0">
                <a:solidFill>
                  <a:srgbClr val="000090"/>
                </a:solidFill>
                <a:latin typeface="Geneva"/>
                <a:cs typeface="Geneva"/>
              </a:rPr>
              <a:t>vooral </a:t>
            </a:r>
            <a:r>
              <a:rPr lang="nl-NL" sz="2400" dirty="0" smtClean="0">
                <a:solidFill>
                  <a:srgbClr val="B2001B"/>
                </a:solidFill>
                <a:latin typeface="Geneva"/>
                <a:cs typeface="Geneva"/>
              </a:rPr>
              <a:t>paarden</a:t>
            </a:r>
            <a:r>
              <a:rPr lang="nl-NL" sz="2400" dirty="0" smtClean="0">
                <a:solidFill>
                  <a:srgbClr val="CC4934"/>
                </a:solidFill>
                <a:latin typeface="Geneva"/>
                <a:cs typeface="Geneva"/>
              </a:rPr>
              <a:t>, </a:t>
            </a:r>
            <a:r>
              <a:rPr lang="nl-NL" sz="2400" dirty="0" smtClean="0">
                <a:solidFill>
                  <a:srgbClr val="000090"/>
                </a:solidFill>
                <a:latin typeface="Geneva"/>
                <a:cs typeface="Geneva"/>
              </a:rPr>
              <a:t>ook runderen, schapen, 			  		  		geiten, honden, katten en knaagdieren</a:t>
            </a:r>
            <a:r>
              <a:rPr lang="nl-NL" sz="2400" dirty="0" smtClean="0">
                <a:solidFill>
                  <a:srgbClr val="000000"/>
                </a:solidFill>
                <a:latin typeface="Geneva"/>
                <a:cs typeface="Geneva"/>
              </a:rPr>
              <a:t>. </a:t>
            </a:r>
          </a:p>
          <a:p>
            <a:pPr algn="just"/>
            <a:r>
              <a:rPr lang="nl-NL" sz="2400" dirty="0" smtClean="0">
                <a:solidFill>
                  <a:srgbClr val="000000"/>
                </a:solidFill>
                <a:latin typeface="Geneva"/>
                <a:cs typeface="Geneva"/>
              </a:rPr>
              <a:t> </a:t>
            </a:r>
          </a:p>
          <a:p>
            <a:pPr algn="just"/>
            <a:endParaRPr lang="nl-NL" sz="2400" dirty="0" smtClean="0">
              <a:solidFill>
                <a:srgbClr val="000000"/>
              </a:solidFill>
              <a:latin typeface="Geneva"/>
              <a:cs typeface="Geneva"/>
            </a:endParaRPr>
          </a:p>
        </p:txBody>
      </p:sp>
      <p:pic>
        <p:nvPicPr>
          <p:cNvPr id="4" name="Afbeelding 3" descr="uitroepteken-rood.jpg"/>
          <p:cNvPicPr>
            <a:picLocks noChangeAspect="1"/>
          </p:cNvPicPr>
          <p:nvPr/>
        </p:nvPicPr>
        <p:blipFill>
          <a:blip r:embed="rId2"/>
          <a:stretch>
            <a:fillRect/>
          </a:stretch>
        </p:blipFill>
        <p:spPr>
          <a:xfrm>
            <a:off x="441552" y="5025570"/>
            <a:ext cx="616857" cy="616857"/>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endParaRPr lang="nl-NL"/>
          </a:p>
        </p:txBody>
      </p:sp>
      <p:sp>
        <p:nvSpPr>
          <p:cNvPr id="5" name="Subtitel 4"/>
          <p:cNvSpPr>
            <a:spLocks noGrp="1"/>
          </p:cNvSpPr>
          <p:nvPr>
            <p:ph type="subTitle" idx="1"/>
          </p:nvPr>
        </p:nvSpPr>
        <p:spPr/>
        <p:txBody>
          <a:bodyPr/>
          <a:lstStyle/>
          <a:p>
            <a:endParaRPr lang="nl-NL"/>
          </a:p>
        </p:txBody>
      </p:sp>
      <p:pic>
        <p:nvPicPr>
          <p:cNvPr id="6" name="Afbeelding 5" descr="Robinin.png"/>
          <p:cNvPicPr>
            <a:picLocks noChangeAspect="1"/>
          </p:cNvPicPr>
          <p:nvPr/>
        </p:nvPicPr>
        <p:blipFill>
          <a:blip r:embed="rId2"/>
          <a:stretch>
            <a:fillRect/>
          </a:stretch>
        </p:blipFill>
        <p:spPr>
          <a:xfrm>
            <a:off x="3306169" y="2130425"/>
            <a:ext cx="2531661" cy="3006348"/>
          </a:xfrm>
          <a:prstGeom prst="rect">
            <a:avLst/>
          </a:prstGeom>
        </p:spPr>
      </p:pic>
      <p:sp>
        <p:nvSpPr>
          <p:cNvPr id="7" name="Tekstvak 6"/>
          <p:cNvSpPr txBox="1"/>
          <p:nvPr/>
        </p:nvSpPr>
        <p:spPr>
          <a:xfrm>
            <a:off x="3834190" y="6059714"/>
            <a:ext cx="184666" cy="369332"/>
          </a:xfrm>
          <a:prstGeom prst="rect">
            <a:avLst/>
          </a:prstGeom>
          <a:noFill/>
        </p:spPr>
        <p:txBody>
          <a:bodyPr wrap="none" rtlCol="0">
            <a:spAutoFit/>
          </a:bodyPr>
          <a:lstStyle/>
          <a:p>
            <a:endParaRPr lang="nl-NL"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41552" y="219798"/>
            <a:ext cx="7772400" cy="1470025"/>
          </a:xfrm>
        </p:spPr>
        <p:txBody>
          <a:bodyPr>
            <a:normAutofit/>
          </a:bodyPr>
          <a:lstStyle/>
          <a:p>
            <a:pPr algn="just"/>
            <a:r>
              <a:rPr lang="nl-NL" sz="2400" dirty="0" smtClean="0">
                <a:solidFill>
                  <a:srgbClr val="008000"/>
                </a:solidFill>
                <a:latin typeface="Geneva"/>
                <a:cs typeface="Geneva"/>
              </a:rPr>
              <a:t>Casus witte acacia, valse acacia, </a:t>
            </a:r>
            <a:r>
              <a:rPr lang="nl-NL" sz="2400" dirty="0" err="1" smtClean="0">
                <a:solidFill>
                  <a:srgbClr val="008000"/>
                </a:solidFill>
                <a:latin typeface="Geneva"/>
                <a:cs typeface="Geneva"/>
              </a:rPr>
              <a:t>robinia</a:t>
            </a:r>
            <a:r>
              <a:rPr lang="nl-NL" sz="2400" dirty="0" smtClean="0">
                <a:solidFill>
                  <a:srgbClr val="008000"/>
                </a:solidFill>
                <a:latin typeface="Geneva"/>
                <a:cs typeface="Geneva"/>
              </a:rPr>
              <a:t>   </a:t>
            </a:r>
            <a:endParaRPr lang="nl-NL" sz="2400" dirty="0">
              <a:solidFill>
                <a:srgbClr val="008000"/>
              </a:solidFill>
              <a:latin typeface="Geneva"/>
              <a:cs typeface="Geneva"/>
            </a:endParaRPr>
          </a:p>
        </p:txBody>
      </p:sp>
      <p:sp>
        <p:nvSpPr>
          <p:cNvPr id="3" name="Subtitel 2"/>
          <p:cNvSpPr>
            <a:spLocks noGrp="1"/>
          </p:cNvSpPr>
          <p:nvPr>
            <p:ph type="subTitle" idx="1"/>
          </p:nvPr>
        </p:nvSpPr>
        <p:spPr>
          <a:xfrm>
            <a:off x="441552" y="1929337"/>
            <a:ext cx="7772400" cy="4640178"/>
          </a:xfrm>
        </p:spPr>
        <p:txBody>
          <a:bodyPr>
            <a:noAutofit/>
          </a:bodyPr>
          <a:lstStyle/>
          <a:p>
            <a:pPr algn="just"/>
            <a:r>
              <a:rPr lang="nl-BE" sz="2400" dirty="0" smtClean="0">
                <a:solidFill>
                  <a:schemeClr val="tx1"/>
                </a:solidFill>
                <a:latin typeface="Geneva"/>
                <a:cs typeface="Geneva"/>
              </a:rPr>
              <a:t>2010: men vermoedde een robiniavergiftiging bij twee </a:t>
            </a:r>
            <a:r>
              <a:rPr lang="nl-BE" sz="2400" b="1" dirty="0" smtClean="0">
                <a:solidFill>
                  <a:srgbClr val="B2001B"/>
                </a:solidFill>
                <a:latin typeface="Geneva"/>
                <a:cs typeface="Geneva"/>
              </a:rPr>
              <a:t>pony’s</a:t>
            </a:r>
            <a:r>
              <a:rPr lang="nl-BE" sz="2400" dirty="0" smtClean="0">
                <a:solidFill>
                  <a:schemeClr val="tx1"/>
                </a:solidFill>
                <a:latin typeface="Geneva"/>
                <a:cs typeface="Geneva"/>
              </a:rPr>
              <a:t> die milde abdominale pijn en milde buikloop vertoonden, nadat ze van de wortels van witte acacia hadden gegeten. Bij hun opname in de kliniek van de </a:t>
            </a:r>
            <a:r>
              <a:rPr lang="nl-BE" sz="2400" dirty="0" smtClean="0">
                <a:solidFill>
                  <a:srgbClr val="B2001B"/>
                </a:solidFill>
                <a:latin typeface="Geneva"/>
                <a:cs typeface="Geneva"/>
              </a:rPr>
              <a:t>f</a:t>
            </a:r>
            <a:r>
              <a:rPr lang="nl-BE" sz="2400" b="1" dirty="0" smtClean="0">
                <a:solidFill>
                  <a:srgbClr val="B2001B"/>
                </a:solidFill>
                <a:latin typeface="Geneva"/>
                <a:cs typeface="Geneva"/>
              </a:rPr>
              <a:t>aculteit Diergeneeskunde UGent</a:t>
            </a:r>
            <a:r>
              <a:rPr lang="nl-BE" sz="2400" dirty="0" smtClean="0">
                <a:solidFill>
                  <a:srgbClr val="B2001B"/>
                </a:solidFill>
                <a:latin typeface="Geneva"/>
                <a:cs typeface="Geneva"/>
              </a:rPr>
              <a:t> </a:t>
            </a:r>
            <a:r>
              <a:rPr lang="nl-BE" sz="2400" dirty="0" smtClean="0">
                <a:solidFill>
                  <a:schemeClr val="tx1"/>
                </a:solidFill>
                <a:latin typeface="Geneva"/>
                <a:cs typeface="Geneva"/>
              </a:rPr>
              <a:t>verergerden hun symptomen (depressie, algemene zwakte) en produceerden de dieren zwarte, harde feces. Een </a:t>
            </a:r>
            <a:r>
              <a:rPr lang="nl-BE" sz="2400" b="1" dirty="0" smtClean="0">
                <a:solidFill>
                  <a:srgbClr val="B2001B"/>
                </a:solidFill>
                <a:latin typeface="Geneva"/>
                <a:cs typeface="Geneva"/>
              </a:rPr>
              <a:t>pony</a:t>
            </a:r>
            <a:r>
              <a:rPr lang="nl-BE" sz="2400" dirty="0" smtClean="0">
                <a:solidFill>
                  <a:schemeClr val="tx1"/>
                </a:solidFill>
                <a:latin typeface="Geneva"/>
                <a:cs typeface="Geneva"/>
              </a:rPr>
              <a:t> ontwikkelde zware, reversibele neurologische symptomen, geassocieerd met een transiënte hyperammonemie. Beide </a:t>
            </a:r>
            <a:r>
              <a:rPr lang="nl-BE" sz="2400" b="1" dirty="0" smtClean="0">
                <a:solidFill>
                  <a:srgbClr val="B2001B"/>
                </a:solidFill>
                <a:latin typeface="Geneva"/>
                <a:cs typeface="Geneva"/>
              </a:rPr>
              <a:t>pony’s</a:t>
            </a:r>
            <a:r>
              <a:rPr lang="nl-BE" sz="2400" dirty="0" smtClean="0">
                <a:solidFill>
                  <a:schemeClr val="tx1"/>
                </a:solidFill>
                <a:latin typeface="Geneva"/>
                <a:cs typeface="Geneva"/>
              </a:rPr>
              <a:t> herstelden volledig. </a:t>
            </a:r>
            <a:endParaRPr lang="nl-NL" sz="2400" dirty="0" smtClean="0">
              <a:solidFill>
                <a:srgbClr val="000000"/>
              </a:solidFill>
              <a:latin typeface="Geneva"/>
              <a:cs typeface="Geneva"/>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41552" y="219798"/>
            <a:ext cx="7772400" cy="1470025"/>
          </a:xfrm>
        </p:spPr>
        <p:txBody>
          <a:bodyPr>
            <a:normAutofit/>
          </a:bodyPr>
          <a:lstStyle/>
          <a:p>
            <a:pPr algn="just"/>
            <a:r>
              <a:rPr lang="nl-NL" sz="2400" dirty="0" smtClean="0">
                <a:solidFill>
                  <a:srgbClr val="008000"/>
                </a:solidFill>
                <a:latin typeface="Geneva"/>
                <a:cs typeface="Geneva"/>
              </a:rPr>
              <a:t>Casus witte acacia, valse acacia, </a:t>
            </a:r>
            <a:r>
              <a:rPr lang="nl-NL" sz="2400" dirty="0" err="1" smtClean="0">
                <a:solidFill>
                  <a:srgbClr val="008000"/>
                </a:solidFill>
                <a:latin typeface="Geneva"/>
                <a:cs typeface="Geneva"/>
              </a:rPr>
              <a:t>robinia</a:t>
            </a:r>
            <a:r>
              <a:rPr lang="nl-NL" sz="2400" dirty="0" smtClean="0">
                <a:solidFill>
                  <a:srgbClr val="008000"/>
                </a:solidFill>
                <a:latin typeface="Geneva"/>
                <a:cs typeface="Geneva"/>
              </a:rPr>
              <a:t> </a:t>
            </a:r>
            <a:endParaRPr lang="nl-NL" sz="2400" dirty="0">
              <a:solidFill>
                <a:srgbClr val="008000"/>
              </a:solidFill>
              <a:latin typeface="Geneva"/>
              <a:cs typeface="Geneva"/>
            </a:endParaRPr>
          </a:p>
        </p:txBody>
      </p:sp>
      <p:sp>
        <p:nvSpPr>
          <p:cNvPr id="3" name="Subtitel 2"/>
          <p:cNvSpPr>
            <a:spLocks noGrp="1"/>
          </p:cNvSpPr>
          <p:nvPr>
            <p:ph type="subTitle" idx="1"/>
          </p:nvPr>
        </p:nvSpPr>
        <p:spPr>
          <a:xfrm>
            <a:off x="441552" y="1929337"/>
            <a:ext cx="7772400" cy="4640178"/>
          </a:xfrm>
        </p:spPr>
        <p:txBody>
          <a:bodyPr>
            <a:normAutofit/>
          </a:bodyPr>
          <a:lstStyle/>
          <a:p>
            <a:pPr algn="just"/>
            <a:endParaRPr lang="nl-NL" sz="2400" dirty="0" smtClean="0">
              <a:solidFill>
                <a:schemeClr val="tx1"/>
              </a:solidFill>
              <a:latin typeface="Geneva"/>
              <a:cs typeface="Geneva"/>
            </a:endParaRPr>
          </a:p>
          <a:p>
            <a:pPr algn="just"/>
            <a:r>
              <a:rPr lang="nl-BE" sz="2400" dirty="0" smtClean="0">
                <a:solidFill>
                  <a:schemeClr val="tx1"/>
                </a:solidFill>
                <a:latin typeface="Geneva"/>
                <a:cs typeface="Geneva"/>
              </a:rPr>
              <a:t>Witte acacia veroorzaakte in België ook fatale vergiftigingen bij</a:t>
            </a:r>
            <a:r>
              <a:rPr lang="nl-BE" sz="2400" dirty="0" smtClean="0">
                <a:solidFill>
                  <a:srgbClr val="B2001B"/>
                </a:solidFill>
                <a:latin typeface="Geneva"/>
                <a:cs typeface="Geneva"/>
              </a:rPr>
              <a:t> </a:t>
            </a:r>
            <a:r>
              <a:rPr lang="nl-BE" sz="2400" b="1" dirty="0" smtClean="0">
                <a:solidFill>
                  <a:srgbClr val="B2001B"/>
                </a:solidFill>
                <a:latin typeface="Geneva"/>
                <a:cs typeface="Geneva"/>
              </a:rPr>
              <a:t>paarden</a:t>
            </a:r>
            <a:r>
              <a:rPr lang="nl-BE" sz="2400" dirty="0" smtClean="0">
                <a:solidFill>
                  <a:schemeClr val="tx1"/>
                </a:solidFill>
                <a:latin typeface="Geneva"/>
                <a:cs typeface="Geneva"/>
              </a:rPr>
              <a:t>, gewoonlijk nadat de dieren waren vastgemaakt met een touw aan een paal, gemaakt uit het hout van witte acacia, en dan van dit paalhout vraten. Het afstrippen van robiniahout – of -paaltjes (waaraan de dieren zijn vastgebonden) blijkt bij paarden trouwens klassiek voor te komen.</a:t>
            </a:r>
            <a:r>
              <a:rPr lang="nl-NL" sz="2400" dirty="0" smtClean="0">
                <a:solidFill>
                  <a:schemeClr val="tx1"/>
                </a:solidFill>
                <a:latin typeface="Geneva"/>
                <a:cs typeface="Geneva"/>
              </a:rPr>
              <a:t> </a:t>
            </a:r>
          </a:p>
          <a:p>
            <a:pPr algn="just"/>
            <a:endParaRPr lang="nl-NL" sz="2400" dirty="0" smtClean="0">
              <a:solidFill>
                <a:srgbClr val="000000"/>
              </a:solidFill>
              <a:latin typeface="Geneva"/>
              <a:cs typeface="Geneva"/>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41552" y="219798"/>
            <a:ext cx="7772400" cy="1470025"/>
          </a:xfrm>
        </p:spPr>
        <p:txBody>
          <a:bodyPr>
            <a:normAutofit/>
          </a:bodyPr>
          <a:lstStyle/>
          <a:p>
            <a:pPr algn="just"/>
            <a:r>
              <a:rPr lang="nl-NL" sz="2400" dirty="0" smtClean="0">
                <a:solidFill>
                  <a:srgbClr val="008000"/>
                </a:solidFill>
                <a:latin typeface="Geneva"/>
                <a:cs typeface="Geneva"/>
              </a:rPr>
              <a:t>Paard gebonden aan paal</a:t>
            </a:r>
            <a:endParaRPr lang="nl-NL" sz="2400" dirty="0">
              <a:solidFill>
                <a:srgbClr val="008000"/>
              </a:solidFill>
              <a:latin typeface="Geneva"/>
              <a:cs typeface="Geneva"/>
            </a:endParaRPr>
          </a:p>
        </p:txBody>
      </p:sp>
      <p:sp>
        <p:nvSpPr>
          <p:cNvPr id="3" name="Subtitel 2"/>
          <p:cNvSpPr>
            <a:spLocks noGrp="1"/>
          </p:cNvSpPr>
          <p:nvPr>
            <p:ph type="subTitle" idx="1"/>
          </p:nvPr>
        </p:nvSpPr>
        <p:spPr>
          <a:xfrm>
            <a:off x="441552" y="1929337"/>
            <a:ext cx="7772400" cy="4640178"/>
          </a:xfrm>
        </p:spPr>
        <p:txBody>
          <a:bodyPr/>
          <a:lstStyle/>
          <a:p>
            <a:endParaRPr lang="nl-NL" dirty="0" smtClean="0"/>
          </a:p>
        </p:txBody>
      </p:sp>
      <p:pic>
        <p:nvPicPr>
          <p:cNvPr id="4" name="Afbeelding 3" descr="5063967244_8ff9885cc0.jpg"/>
          <p:cNvPicPr>
            <a:picLocks noChangeAspect="1"/>
          </p:cNvPicPr>
          <p:nvPr/>
        </p:nvPicPr>
        <p:blipFill>
          <a:blip r:embed="rId2"/>
          <a:stretch>
            <a:fillRect/>
          </a:stretch>
        </p:blipFill>
        <p:spPr>
          <a:xfrm>
            <a:off x="1347896" y="1929336"/>
            <a:ext cx="6186906" cy="4640179"/>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41552" y="219798"/>
            <a:ext cx="7772400" cy="1470025"/>
          </a:xfrm>
        </p:spPr>
        <p:txBody>
          <a:bodyPr>
            <a:normAutofit/>
          </a:bodyPr>
          <a:lstStyle/>
          <a:p>
            <a:pPr algn="just"/>
            <a:r>
              <a:rPr lang="nl-NL" sz="2400" dirty="0" smtClean="0">
                <a:solidFill>
                  <a:srgbClr val="008000"/>
                </a:solidFill>
                <a:latin typeface="Geneva"/>
                <a:cs typeface="Geneva"/>
              </a:rPr>
              <a:t>Europese taxus (</a:t>
            </a:r>
            <a:r>
              <a:rPr lang="nl-NL" sz="2400" i="1" dirty="0" smtClean="0">
                <a:solidFill>
                  <a:srgbClr val="008000"/>
                </a:solidFill>
                <a:latin typeface="Geneva"/>
                <a:cs typeface="Geneva"/>
              </a:rPr>
              <a:t>Taxus </a:t>
            </a:r>
            <a:r>
              <a:rPr lang="nl-NL" sz="2400" i="1" dirty="0" err="1" smtClean="0">
                <a:solidFill>
                  <a:srgbClr val="008000"/>
                </a:solidFill>
                <a:latin typeface="Geneva"/>
                <a:cs typeface="Geneva"/>
              </a:rPr>
              <a:t>baccata</a:t>
            </a:r>
            <a:r>
              <a:rPr lang="nl-NL" sz="2400" dirty="0" smtClean="0">
                <a:solidFill>
                  <a:srgbClr val="008000"/>
                </a:solidFill>
                <a:latin typeface="Geneva"/>
                <a:cs typeface="Geneva"/>
              </a:rPr>
              <a:t>)</a:t>
            </a:r>
            <a:endParaRPr lang="nl-NL" sz="2400" dirty="0">
              <a:solidFill>
                <a:srgbClr val="008000"/>
              </a:solidFill>
              <a:latin typeface="Geneva"/>
              <a:cs typeface="Geneva"/>
            </a:endParaRPr>
          </a:p>
        </p:txBody>
      </p:sp>
      <p:sp>
        <p:nvSpPr>
          <p:cNvPr id="3" name="Subtitel 2"/>
          <p:cNvSpPr>
            <a:spLocks noGrp="1"/>
          </p:cNvSpPr>
          <p:nvPr>
            <p:ph type="subTitle" idx="1"/>
          </p:nvPr>
        </p:nvSpPr>
        <p:spPr>
          <a:xfrm>
            <a:off x="441552" y="1929337"/>
            <a:ext cx="7772400" cy="4640178"/>
          </a:xfrm>
        </p:spPr>
        <p:txBody>
          <a:bodyPr>
            <a:normAutofit/>
          </a:bodyPr>
          <a:lstStyle/>
          <a:p>
            <a:pPr algn="just"/>
            <a:endParaRPr lang="nl-NL" sz="2400" dirty="0" smtClean="0">
              <a:solidFill>
                <a:srgbClr val="000000"/>
              </a:solidFill>
              <a:latin typeface="Geneva"/>
              <a:cs typeface="Geneva"/>
            </a:endParaRPr>
          </a:p>
        </p:txBody>
      </p:sp>
      <p:pic>
        <p:nvPicPr>
          <p:cNvPr id="6" name="Afbeelding 5" descr="Taxussoorten. Foto 1.jpg"/>
          <p:cNvPicPr>
            <a:picLocks noChangeAspect="1"/>
          </p:cNvPicPr>
          <p:nvPr/>
        </p:nvPicPr>
        <p:blipFill>
          <a:blip r:embed="rId2"/>
          <a:stretch>
            <a:fillRect/>
          </a:stretch>
        </p:blipFill>
        <p:spPr>
          <a:xfrm>
            <a:off x="846666" y="1929337"/>
            <a:ext cx="6978827" cy="4640178"/>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41552" y="219798"/>
            <a:ext cx="7772400" cy="1470025"/>
          </a:xfrm>
        </p:spPr>
        <p:txBody>
          <a:bodyPr>
            <a:normAutofit/>
          </a:bodyPr>
          <a:lstStyle/>
          <a:p>
            <a:pPr algn="just"/>
            <a:r>
              <a:rPr lang="nl-NL" sz="2400" dirty="0" smtClean="0">
                <a:solidFill>
                  <a:srgbClr val="008000"/>
                </a:solidFill>
                <a:latin typeface="Geneva"/>
                <a:cs typeface="Geneva"/>
              </a:rPr>
              <a:t>Casus Europese taxus</a:t>
            </a:r>
            <a:endParaRPr lang="nl-NL" sz="2400" dirty="0">
              <a:solidFill>
                <a:srgbClr val="008000"/>
              </a:solidFill>
              <a:latin typeface="Geneva"/>
              <a:cs typeface="Geneva"/>
            </a:endParaRPr>
          </a:p>
        </p:txBody>
      </p:sp>
      <p:sp>
        <p:nvSpPr>
          <p:cNvPr id="3" name="Subtitel 2"/>
          <p:cNvSpPr>
            <a:spLocks noGrp="1"/>
          </p:cNvSpPr>
          <p:nvPr>
            <p:ph type="subTitle" idx="1"/>
          </p:nvPr>
        </p:nvSpPr>
        <p:spPr>
          <a:xfrm>
            <a:off x="441552" y="1929337"/>
            <a:ext cx="7772400" cy="4640178"/>
          </a:xfrm>
        </p:spPr>
        <p:txBody>
          <a:bodyPr>
            <a:normAutofit/>
          </a:bodyPr>
          <a:lstStyle/>
          <a:p>
            <a:pPr algn="just"/>
            <a:endParaRPr lang="nl-NL" sz="2400" dirty="0" smtClean="0">
              <a:solidFill>
                <a:srgbClr val="000000"/>
              </a:solidFill>
              <a:latin typeface="Geneva"/>
              <a:cs typeface="Geneva"/>
            </a:endParaRPr>
          </a:p>
        </p:txBody>
      </p:sp>
      <p:pic>
        <p:nvPicPr>
          <p:cNvPr id="4" name="Afbeelding 3" descr="Taxus_baccata_04_ies.jpg"/>
          <p:cNvPicPr>
            <a:picLocks noChangeAspect="1"/>
          </p:cNvPicPr>
          <p:nvPr/>
        </p:nvPicPr>
        <p:blipFill>
          <a:blip r:embed="rId2"/>
          <a:stretch>
            <a:fillRect/>
          </a:stretch>
        </p:blipFill>
        <p:spPr>
          <a:xfrm>
            <a:off x="1727401" y="1929337"/>
            <a:ext cx="5303982" cy="4640178"/>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41552" y="219798"/>
            <a:ext cx="7772400" cy="1470025"/>
          </a:xfrm>
        </p:spPr>
        <p:txBody>
          <a:bodyPr>
            <a:normAutofit/>
          </a:bodyPr>
          <a:lstStyle/>
          <a:p>
            <a:pPr algn="just"/>
            <a:r>
              <a:rPr lang="nl-NL" sz="2400" dirty="0" smtClean="0">
                <a:solidFill>
                  <a:srgbClr val="008000"/>
                </a:solidFill>
                <a:latin typeface="Geneva"/>
                <a:cs typeface="Geneva"/>
              </a:rPr>
              <a:t>Casus Europese taxus</a:t>
            </a:r>
            <a:endParaRPr lang="nl-NL" sz="2400" dirty="0">
              <a:solidFill>
                <a:srgbClr val="008000"/>
              </a:solidFill>
              <a:latin typeface="Geneva"/>
              <a:cs typeface="Geneva"/>
            </a:endParaRPr>
          </a:p>
        </p:txBody>
      </p:sp>
      <p:sp>
        <p:nvSpPr>
          <p:cNvPr id="3" name="Subtitel 2"/>
          <p:cNvSpPr>
            <a:spLocks noGrp="1"/>
          </p:cNvSpPr>
          <p:nvPr>
            <p:ph type="subTitle" idx="1"/>
          </p:nvPr>
        </p:nvSpPr>
        <p:spPr>
          <a:xfrm>
            <a:off x="441552" y="1929337"/>
            <a:ext cx="7772400" cy="4640178"/>
          </a:xfrm>
        </p:spPr>
        <p:txBody>
          <a:bodyPr>
            <a:normAutofit fontScale="62500" lnSpcReduction="20000"/>
          </a:bodyPr>
          <a:lstStyle/>
          <a:p>
            <a:pPr algn="just"/>
            <a:r>
              <a:rPr lang="nl-NL" sz="3840" b="1" dirty="0" smtClean="0">
                <a:solidFill>
                  <a:srgbClr val="B2001B"/>
                </a:solidFill>
                <a:latin typeface="Geneva"/>
                <a:cs typeface="Geneva"/>
              </a:rPr>
              <a:t>Giftige plantendelen</a:t>
            </a:r>
            <a:r>
              <a:rPr lang="nl-NL" sz="3840" dirty="0" smtClean="0">
                <a:latin typeface="Geneva"/>
                <a:cs typeface="Geneva"/>
              </a:rPr>
              <a:t>: </a:t>
            </a:r>
            <a:r>
              <a:rPr lang="nl-NL" sz="3840" dirty="0" smtClean="0">
                <a:solidFill>
                  <a:schemeClr val="tx1"/>
                </a:solidFill>
                <a:latin typeface="Geneva"/>
                <a:cs typeface="Geneva"/>
              </a:rPr>
              <a:t>naalden, schors en (gekauwde) zaden. Intacte zaden weerstaan aan de verteringssappen van maag en darmen.</a:t>
            </a:r>
          </a:p>
          <a:p>
            <a:pPr algn="just"/>
            <a:endParaRPr lang="nl-NL" sz="3840" dirty="0" smtClean="0">
              <a:solidFill>
                <a:schemeClr val="tx1"/>
              </a:solidFill>
              <a:latin typeface="Geneva"/>
              <a:cs typeface="Geneva"/>
            </a:endParaRPr>
          </a:p>
          <a:p>
            <a:pPr algn="just"/>
            <a:r>
              <a:rPr lang="nl-NL" sz="3840" b="1" dirty="0" smtClean="0">
                <a:solidFill>
                  <a:srgbClr val="B2001B"/>
                </a:solidFill>
                <a:latin typeface="Geneva"/>
                <a:cs typeface="Geneva"/>
              </a:rPr>
              <a:t>Giftige bestanddelen</a:t>
            </a:r>
            <a:r>
              <a:rPr lang="nl-NL" sz="3840" dirty="0" smtClean="0">
                <a:latin typeface="Geneva"/>
                <a:cs typeface="Geneva"/>
              </a:rPr>
              <a:t>: </a:t>
            </a:r>
            <a:r>
              <a:rPr lang="nl-NL" sz="3840" dirty="0" smtClean="0">
                <a:solidFill>
                  <a:srgbClr val="000000"/>
                </a:solidFill>
                <a:latin typeface="Geneva"/>
                <a:cs typeface="Geneva"/>
              </a:rPr>
              <a:t>vooral het </a:t>
            </a:r>
            <a:r>
              <a:rPr lang="nl-NL" sz="3840" dirty="0" err="1" smtClean="0">
                <a:solidFill>
                  <a:srgbClr val="000000"/>
                </a:solidFill>
                <a:latin typeface="Geneva"/>
                <a:cs typeface="Geneva"/>
              </a:rPr>
              <a:t>alkaloïdemengsel</a:t>
            </a:r>
            <a:r>
              <a:rPr lang="nl-NL" sz="3840" dirty="0" smtClean="0">
                <a:solidFill>
                  <a:srgbClr val="000000"/>
                </a:solidFill>
                <a:latin typeface="Geneva"/>
                <a:cs typeface="Geneva"/>
              </a:rPr>
              <a:t>  ‘</a:t>
            </a:r>
            <a:r>
              <a:rPr lang="nl-NL" sz="3840" dirty="0" err="1" smtClean="0">
                <a:solidFill>
                  <a:srgbClr val="000000"/>
                </a:solidFill>
                <a:latin typeface="Geneva"/>
                <a:cs typeface="Geneva"/>
              </a:rPr>
              <a:t>taxine</a:t>
            </a:r>
            <a:r>
              <a:rPr lang="nl-NL" sz="3840" dirty="0" smtClean="0">
                <a:solidFill>
                  <a:srgbClr val="000000"/>
                </a:solidFill>
                <a:latin typeface="Geneva"/>
                <a:cs typeface="Geneva"/>
              </a:rPr>
              <a:t>’. </a:t>
            </a:r>
            <a:r>
              <a:rPr lang="nl-BE" sz="3840" dirty="0" smtClean="0">
                <a:solidFill>
                  <a:srgbClr val="000000"/>
                </a:solidFill>
                <a:latin typeface="Geneva"/>
                <a:cs typeface="Geneva"/>
              </a:rPr>
              <a:t>Het alkaloïdegehalte varieert tussen 0,6 en 2%.</a:t>
            </a:r>
            <a:r>
              <a:rPr lang="nl-NL" sz="3840" dirty="0" smtClean="0">
                <a:solidFill>
                  <a:srgbClr val="000000"/>
                </a:solidFill>
                <a:latin typeface="Geneva"/>
                <a:cs typeface="Geneva"/>
              </a:rPr>
              <a:t> De naalden hebben veruit het hoogste </a:t>
            </a:r>
            <a:r>
              <a:rPr lang="nl-NL" sz="3840" dirty="0" err="1" smtClean="0">
                <a:solidFill>
                  <a:srgbClr val="000000"/>
                </a:solidFill>
                <a:latin typeface="Geneva"/>
                <a:cs typeface="Geneva"/>
              </a:rPr>
              <a:t>taxinegehalte</a:t>
            </a:r>
            <a:r>
              <a:rPr lang="nl-NL" sz="3840" dirty="0" smtClean="0">
                <a:solidFill>
                  <a:srgbClr val="000000"/>
                </a:solidFill>
                <a:latin typeface="Geneva"/>
                <a:cs typeface="Geneva"/>
              </a:rPr>
              <a:t>, vooral tijdens de winternaalden (tot 2%). Jonge lente- en zomerscheuten zijn wat minder giftig (0,6% </a:t>
            </a:r>
            <a:r>
              <a:rPr lang="nl-NL" sz="3840" dirty="0" err="1" smtClean="0">
                <a:solidFill>
                  <a:srgbClr val="000000"/>
                </a:solidFill>
                <a:latin typeface="Geneva"/>
                <a:cs typeface="Geneva"/>
              </a:rPr>
              <a:t>taxine</a:t>
            </a:r>
            <a:r>
              <a:rPr lang="nl-NL" sz="3840" dirty="0" smtClean="0">
                <a:solidFill>
                  <a:srgbClr val="000000"/>
                </a:solidFill>
                <a:latin typeface="Geneva"/>
                <a:cs typeface="Geneva"/>
              </a:rPr>
              <a:t>). De zaden zijn ook zeer giftig: ze bevatten ongeveer 1% </a:t>
            </a:r>
            <a:r>
              <a:rPr lang="nl-NL" sz="3840" dirty="0" err="1" smtClean="0">
                <a:solidFill>
                  <a:srgbClr val="000000"/>
                </a:solidFill>
                <a:latin typeface="Geneva"/>
                <a:cs typeface="Geneva"/>
              </a:rPr>
              <a:t>taxine</a:t>
            </a:r>
            <a:r>
              <a:rPr lang="nl-NL" sz="3840" dirty="0" smtClean="0">
                <a:solidFill>
                  <a:srgbClr val="000000"/>
                </a:solidFill>
                <a:latin typeface="Geneva"/>
                <a:cs typeface="Geneva"/>
              </a:rPr>
              <a:t>. </a:t>
            </a:r>
          </a:p>
          <a:p>
            <a:pPr algn="just"/>
            <a:endParaRPr lang="nl-NL" sz="3840" dirty="0" smtClean="0">
              <a:solidFill>
                <a:srgbClr val="000000"/>
              </a:solidFill>
              <a:latin typeface="Geneva"/>
              <a:cs typeface="Geneva"/>
            </a:endParaRPr>
          </a:p>
          <a:p>
            <a:pPr algn="just"/>
            <a:endParaRPr lang="nl-NL" sz="2400" dirty="0" smtClean="0">
              <a:solidFill>
                <a:srgbClr val="000000"/>
              </a:solidFill>
              <a:latin typeface="Geneva"/>
              <a:cs typeface="Geneva"/>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endParaRPr lang="nl-NL"/>
          </a:p>
        </p:txBody>
      </p:sp>
      <p:sp>
        <p:nvSpPr>
          <p:cNvPr id="5" name="Subtitel 4"/>
          <p:cNvSpPr>
            <a:spLocks noGrp="1"/>
          </p:cNvSpPr>
          <p:nvPr>
            <p:ph type="subTitle" idx="1"/>
          </p:nvPr>
        </p:nvSpPr>
        <p:spPr/>
        <p:txBody>
          <a:bodyPr/>
          <a:lstStyle/>
          <a:p>
            <a:endParaRPr lang="nl-NL" dirty="0"/>
          </a:p>
        </p:txBody>
      </p:sp>
      <p:pic>
        <p:nvPicPr>
          <p:cNvPr id="6" name="Afbeelding 5" descr="Taxine_B.png"/>
          <p:cNvPicPr>
            <a:picLocks noChangeAspect="1"/>
          </p:cNvPicPr>
          <p:nvPr/>
        </p:nvPicPr>
        <p:blipFill>
          <a:blip r:embed="rId2"/>
          <a:stretch>
            <a:fillRect/>
          </a:stretch>
        </p:blipFill>
        <p:spPr>
          <a:xfrm>
            <a:off x="2100822" y="2392318"/>
            <a:ext cx="4942356" cy="2416263"/>
          </a:xfrm>
          <a:prstGeom prst="rect">
            <a:avLst/>
          </a:prstGeom>
        </p:spPr>
      </p:pic>
      <p:sp>
        <p:nvSpPr>
          <p:cNvPr id="7" name="Tekstvak 6"/>
          <p:cNvSpPr txBox="1"/>
          <p:nvPr/>
        </p:nvSpPr>
        <p:spPr>
          <a:xfrm>
            <a:off x="4312675" y="5454134"/>
            <a:ext cx="777076" cy="369332"/>
          </a:xfrm>
          <a:prstGeom prst="rect">
            <a:avLst/>
          </a:prstGeom>
          <a:noFill/>
        </p:spPr>
        <p:txBody>
          <a:bodyPr wrap="none" rtlCol="0">
            <a:spAutoFit/>
          </a:bodyPr>
          <a:lstStyle/>
          <a:p>
            <a:r>
              <a:rPr lang="nl-NL" b="1" dirty="0" err="1" smtClean="0"/>
              <a:t>taxine</a:t>
            </a:r>
            <a:endParaRPr lang="nl-NL" b="1"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41552" y="219798"/>
            <a:ext cx="7772400" cy="1470025"/>
          </a:xfrm>
        </p:spPr>
        <p:txBody>
          <a:bodyPr>
            <a:normAutofit/>
          </a:bodyPr>
          <a:lstStyle/>
          <a:p>
            <a:pPr algn="just"/>
            <a:r>
              <a:rPr lang="nl-NL" sz="2400" dirty="0" smtClean="0">
                <a:solidFill>
                  <a:srgbClr val="008000"/>
                </a:solidFill>
                <a:latin typeface="Geneva"/>
                <a:cs typeface="Geneva"/>
              </a:rPr>
              <a:t>Casus Europese taxus</a:t>
            </a:r>
            <a:endParaRPr lang="nl-NL" sz="2400" dirty="0">
              <a:solidFill>
                <a:srgbClr val="008000"/>
              </a:solidFill>
              <a:latin typeface="Geneva"/>
              <a:cs typeface="Geneva"/>
            </a:endParaRPr>
          </a:p>
        </p:txBody>
      </p:sp>
      <p:sp>
        <p:nvSpPr>
          <p:cNvPr id="3" name="Subtitel 2"/>
          <p:cNvSpPr>
            <a:spLocks noGrp="1"/>
          </p:cNvSpPr>
          <p:nvPr>
            <p:ph type="subTitle" idx="1"/>
          </p:nvPr>
        </p:nvSpPr>
        <p:spPr>
          <a:xfrm>
            <a:off x="441552" y="1929337"/>
            <a:ext cx="7772400" cy="4640178"/>
          </a:xfrm>
        </p:spPr>
        <p:txBody>
          <a:bodyPr>
            <a:noAutofit/>
          </a:bodyPr>
          <a:lstStyle/>
          <a:p>
            <a:pPr algn="just"/>
            <a:r>
              <a:rPr lang="nl-NL" sz="2400" dirty="0" err="1" smtClean="0">
                <a:solidFill>
                  <a:schemeClr val="tx1"/>
                </a:solidFill>
                <a:latin typeface="Geneva"/>
                <a:cs typeface="Geneva"/>
              </a:rPr>
              <a:t>Taxine-alkaloïden</a:t>
            </a:r>
            <a:r>
              <a:rPr lang="nl-NL" sz="2400" dirty="0" smtClean="0">
                <a:solidFill>
                  <a:schemeClr val="tx1"/>
                </a:solidFill>
                <a:latin typeface="Geneva"/>
                <a:cs typeface="Geneva"/>
              </a:rPr>
              <a:t> blokkeren de neurologische en vooral de </a:t>
            </a:r>
            <a:r>
              <a:rPr lang="nl-BE" sz="2400" dirty="0" smtClean="0">
                <a:solidFill>
                  <a:schemeClr val="tx1"/>
                </a:solidFill>
                <a:latin typeface="Geneva"/>
                <a:cs typeface="Geneva"/>
              </a:rPr>
              <a:t>Na</a:t>
            </a:r>
            <a:r>
              <a:rPr lang="nl-BE" sz="2400" baseline="30000" dirty="0" smtClean="0">
                <a:solidFill>
                  <a:schemeClr val="tx1"/>
                </a:solidFill>
                <a:latin typeface="Geneva"/>
                <a:cs typeface="Geneva"/>
              </a:rPr>
              <a:t>+</a:t>
            </a:r>
            <a:r>
              <a:rPr lang="nl-BE" sz="2400" dirty="0" smtClean="0">
                <a:solidFill>
                  <a:schemeClr val="tx1"/>
                </a:solidFill>
                <a:latin typeface="Geneva"/>
                <a:cs typeface="Geneva"/>
              </a:rPr>
              <a:t>- en Ca</a:t>
            </a:r>
            <a:r>
              <a:rPr lang="nl-BE" sz="2400" baseline="30000" dirty="0" smtClean="0">
                <a:solidFill>
                  <a:schemeClr val="tx1"/>
                </a:solidFill>
                <a:latin typeface="Geneva"/>
                <a:cs typeface="Geneva"/>
              </a:rPr>
              <a:t>++</a:t>
            </a:r>
            <a:r>
              <a:rPr lang="nl-BE" sz="2400" dirty="0" smtClean="0">
                <a:solidFill>
                  <a:schemeClr val="tx1"/>
                </a:solidFill>
                <a:latin typeface="Geneva"/>
                <a:cs typeface="Geneva"/>
              </a:rPr>
              <a:t>-kanalen t.h.v. het hart. Ze verhogen het calciumgehalte in hartspiercellen en axonen, met als gevolg een verminderde hartgeleiding, bloeddrukdaling, trage hartwerking. Verder kunnen eventueel ventriculaire hartritmestoornissen optreden en kan het tot een volledige hartstilstand (in de diastolische fase) komen.</a:t>
            </a:r>
            <a:r>
              <a:rPr lang="nl-NL" sz="2400" dirty="0" smtClean="0">
                <a:solidFill>
                  <a:schemeClr val="tx1"/>
                </a:solidFill>
                <a:latin typeface="Geneva"/>
                <a:cs typeface="Geneva"/>
              </a:rPr>
              <a:t> </a:t>
            </a:r>
          </a:p>
          <a:p>
            <a:pPr algn="just"/>
            <a:endParaRPr lang="nl-NL" sz="2400" dirty="0" smtClean="0">
              <a:solidFill>
                <a:schemeClr val="tx1"/>
              </a:solidFill>
              <a:latin typeface="Geneva"/>
              <a:cs typeface="Geneva"/>
            </a:endParaRPr>
          </a:p>
          <a:p>
            <a:pPr algn="just"/>
            <a:r>
              <a:rPr lang="nl-NL" sz="2400" dirty="0" smtClean="0">
                <a:solidFill>
                  <a:srgbClr val="000000"/>
                </a:solidFill>
                <a:latin typeface="Geneva"/>
                <a:cs typeface="Geneva"/>
              </a:rPr>
              <a:t> 	 </a:t>
            </a:r>
            <a:r>
              <a:rPr lang="nl-NL" sz="2400" b="1" dirty="0" smtClean="0">
                <a:solidFill>
                  <a:srgbClr val="B2001B"/>
                </a:solidFill>
                <a:latin typeface="Geneva"/>
                <a:cs typeface="Geneva"/>
              </a:rPr>
              <a:t>Paarden, </a:t>
            </a:r>
            <a:r>
              <a:rPr lang="nl-NL" sz="2400" dirty="0" smtClean="0">
                <a:solidFill>
                  <a:srgbClr val="000090"/>
                </a:solidFill>
                <a:latin typeface="Geneva"/>
                <a:cs typeface="Geneva"/>
              </a:rPr>
              <a:t>ezels, schapen, geiten, varkens, 			 			 	   runderen, knaagdieren, en vogels</a:t>
            </a:r>
          </a:p>
        </p:txBody>
      </p:sp>
      <p:pic>
        <p:nvPicPr>
          <p:cNvPr id="4" name="Afbeelding 3" descr="uitroepteken-rood.jpg"/>
          <p:cNvPicPr>
            <a:picLocks noChangeAspect="1"/>
          </p:cNvPicPr>
          <p:nvPr/>
        </p:nvPicPr>
        <p:blipFill>
          <a:blip r:embed="rId2"/>
          <a:stretch>
            <a:fillRect/>
          </a:stretch>
        </p:blipFill>
        <p:spPr>
          <a:xfrm>
            <a:off x="441552" y="5793618"/>
            <a:ext cx="616857" cy="616857"/>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41552" y="219798"/>
            <a:ext cx="7772400" cy="1470025"/>
          </a:xfrm>
        </p:spPr>
        <p:txBody>
          <a:bodyPr>
            <a:normAutofit/>
          </a:bodyPr>
          <a:lstStyle/>
          <a:p>
            <a:pPr algn="just"/>
            <a:r>
              <a:rPr lang="nl-NL" sz="2400" dirty="0" smtClean="0">
                <a:solidFill>
                  <a:srgbClr val="008000"/>
                </a:solidFill>
                <a:latin typeface="Geneva"/>
                <a:cs typeface="Geneva"/>
              </a:rPr>
              <a:t>Casus gevlekte aronskelk</a:t>
            </a:r>
            <a:endParaRPr lang="nl-NL" sz="2400" dirty="0">
              <a:solidFill>
                <a:srgbClr val="008000"/>
              </a:solidFill>
              <a:latin typeface="Geneva"/>
              <a:cs typeface="Geneva"/>
            </a:endParaRPr>
          </a:p>
        </p:txBody>
      </p:sp>
      <p:sp>
        <p:nvSpPr>
          <p:cNvPr id="3" name="Subtitel 2"/>
          <p:cNvSpPr>
            <a:spLocks noGrp="1"/>
          </p:cNvSpPr>
          <p:nvPr>
            <p:ph type="subTitle" idx="1"/>
          </p:nvPr>
        </p:nvSpPr>
        <p:spPr>
          <a:xfrm>
            <a:off x="441552" y="1929337"/>
            <a:ext cx="7772400" cy="4640178"/>
          </a:xfrm>
        </p:spPr>
        <p:txBody>
          <a:bodyPr>
            <a:normAutofit lnSpcReduction="10000"/>
          </a:bodyPr>
          <a:lstStyle/>
          <a:p>
            <a:pPr algn="just"/>
            <a:r>
              <a:rPr lang="nl-NL" sz="2400" dirty="0" err="1" smtClean="0">
                <a:solidFill>
                  <a:schemeClr val="tx1"/>
                </a:solidFill>
                <a:latin typeface="Geneva"/>
                <a:cs typeface="Geneva"/>
              </a:rPr>
              <a:t>Groot-Brittannie</a:t>
            </a:r>
            <a:r>
              <a:rPr lang="nl-NL" sz="2400" dirty="0" smtClean="0">
                <a:solidFill>
                  <a:schemeClr val="tx1"/>
                </a:solidFill>
                <a:latin typeface="Geneva"/>
                <a:cs typeface="Geneva"/>
              </a:rPr>
              <a:t>̈: 7 ernstige </a:t>
            </a:r>
            <a:r>
              <a:rPr lang="nl-NL" sz="2400" b="1" dirty="0" err="1" smtClean="0">
                <a:solidFill>
                  <a:srgbClr val="B2001B"/>
                </a:solidFill>
                <a:latin typeface="Geneva"/>
                <a:cs typeface="Geneva"/>
              </a:rPr>
              <a:t>paarden</a:t>
            </a:r>
            <a:r>
              <a:rPr lang="nl-NL" sz="2400" dirty="0" err="1" smtClean="0">
                <a:solidFill>
                  <a:schemeClr val="tx1"/>
                </a:solidFill>
                <a:latin typeface="Geneva"/>
                <a:cs typeface="Geneva"/>
              </a:rPr>
              <a:t>-vergiftigingen</a:t>
            </a:r>
            <a:r>
              <a:rPr lang="nl-NL" sz="2400" dirty="0" smtClean="0">
                <a:solidFill>
                  <a:schemeClr val="tx1"/>
                </a:solidFill>
                <a:latin typeface="Geneva"/>
                <a:cs typeface="Geneva"/>
              </a:rPr>
              <a:t> door aronskelk, op 5 jaar tijd. Allemaal drachtige </a:t>
            </a:r>
            <a:r>
              <a:rPr lang="nl-NL" sz="2400" b="1" dirty="0" smtClean="0">
                <a:solidFill>
                  <a:srgbClr val="B2001B"/>
                </a:solidFill>
                <a:latin typeface="Geneva"/>
                <a:cs typeface="Geneva"/>
              </a:rPr>
              <a:t>merries</a:t>
            </a:r>
            <a:r>
              <a:rPr lang="nl-NL" sz="2400" dirty="0" smtClean="0">
                <a:solidFill>
                  <a:schemeClr val="tx1"/>
                </a:solidFill>
                <a:latin typeface="Geneva"/>
                <a:cs typeface="Geneva"/>
              </a:rPr>
              <a:t> die allen aborteerden. </a:t>
            </a:r>
          </a:p>
          <a:p>
            <a:pPr algn="just"/>
            <a:r>
              <a:rPr lang="nl-NL" sz="2400" dirty="0" smtClean="0">
                <a:solidFill>
                  <a:schemeClr val="tx1"/>
                </a:solidFill>
                <a:latin typeface="Geneva"/>
                <a:cs typeface="Geneva"/>
              </a:rPr>
              <a:t>5 stierven.</a:t>
            </a:r>
          </a:p>
          <a:p>
            <a:pPr algn="just"/>
            <a:r>
              <a:rPr lang="nl-NL" sz="2400" dirty="0" smtClean="0">
                <a:solidFill>
                  <a:schemeClr val="tx1"/>
                </a:solidFill>
                <a:latin typeface="Geneva"/>
                <a:cs typeface="Geneva"/>
              </a:rPr>
              <a:t>Roemenië 5 </a:t>
            </a:r>
            <a:r>
              <a:rPr lang="nl-NL" sz="2400" b="1" dirty="0" smtClean="0">
                <a:solidFill>
                  <a:srgbClr val="B2001B"/>
                </a:solidFill>
                <a:latin typeface="Geneva"/>
                <a:cs typeface="Geneva"/>
              </a:rPr>
              <a:t>paarden</a:t>
            </a:r>
            <a:r>
              <a:rPr lang="nl-NL" sz="2400" dirty="0" smtClean="0">
                <a:solidFill>
                  <a:schemeClr val="tx1"/>
                </a:solidFill>
                <a:latin typeface="Geneva"/>
                <a:cs typeface="Geneva"/>
              </a:rPr>
              <a:t> stierven na het eten van gevlekte aronskelk aan de rand van een bos.</a:t>
            </a:r>
          </a:p>
          <a:p>
            <a:pPr algn="just"/>
            <a:r>
              <a:rPr lang="nl-NL" sz="2400" dirty="0" smtClean="0">
                <a:solidFill>
                  <a:schemeClr val="tx1"/>
                </a:solidFill>
                <a:latin typeface="Geneva"/>
                <a:cs typeface="Geneva"/>
              </a:rPr>
              <a:t>Historisch rapport anno 1907: </a:t>
            </a:r>
            <a:r>
              <a:rPr lang="nl-NL" sz="2400" b="1" dirty="0" smtClean="0">
                <a:solidFill>
                  <a:srgbClr val="B2001B"/>
                </a:solidFill>
                <a:latin typeface="Geneva"/>
                <a:cs typeface="Geneva"/>
              </a:rPr>
              <a:t>paard</a:t>
            </a:r>
            <a:r>
              <a:rPr lang="nl-NL" sz="2400" dirty="0" smtClean="0">
                <a:solidFill>
                  <a:schemeClr val="tx1"/>
                </a:solidFill>
                <a:latin typeface="Geneva"/>
                <a:cs typeface="Geneva"/>
              </a:rPr>
              <a:t> werd vergiftigd na het wassen van zijn wonde met een aftreksel van aronskelkbladeren. Er traden zwellingen op, rillingen, snelle ademhaling en een snelle hartslag. Het dier stierf de derde dag na de wassing. </a:t>
            </a:r>
          </a:p>
          <a:p>
            <a:pPr algn="just"/>
            <a:endParaRPr lang="nl-NL" sz="2400" dirty="0" smtClean="0">
              <a:solidFill>
                <a:schemeClr val="tx1"/>
              </a:solidFill>
              <a:latin typeface="Geneva"/>
              <a:cs typeface="Geneva"/>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41552" y="219798"/>
            <a:ext cx="7772400" cy="1470025"/>
          </a:xfrm>
        </p:spPr>
        <p:txBody>
          <a:bodyPr>
            <a:normAutofit/>
          </a:bodyPr>
          <a:lstStyle/>
          <a:p>
            <a:pPr algn="just"/>
            <a:endParaRPr lang="nl-NL" sz="2400" dirty="0">
              <a:solidFill>
                <a:srgbClr val="008000"/>
              </a:solidFill>
              <a:latin typeface="Geneva"/>
              <a:cs typeface="Geneva"/>
            </a:endParaRPr>
          </a:p>
        </p:txBody>
      </p:sp>
      <p:sp>
        <p:nvSpPr>
          <p:cNvPr id="3" name="Subtitel 2"/>
          <p:cNvSpPr>
            <a:spLocks noGrp="1"/>
          </p:cNvSpPr>
          <p:nvPr>
            <p:ph type="subTitle" idx="1"/>
          </p:nvPr>
        </p:nvSpPr>
        <p:spPr>
          <a:xfrm>
            <a:off x="441552" y="1929337"/>
            <a:ext cx="7772400" cy="4640178"/>
          </a:xfrm>
        </p:spPr>
        <p:txBody>
          <a:bodyPr>
            <a:normAutofit/>
          </a:bodyPr>
          <a:lstStyle/>
          <a:p>
            <a:pPr algn="just"/>
            <a:endParaRPr lang="nl-NL" sz="3600" dirty="0" smtClean="0">
              <a:solidFill>
                <a:srgbClr val="008000"/>
              </a:solidFill>
              <a:latin typeface="Geneva"/>
              <a:cs typeface="Geneva"/>
            </a:endParaRPr>
          </a:p>
          <a:p>
            <a:pPr algn="just"/>
            <a:endParaRPr lang="nl-NL" sz="3600" dirty="0" smtClean="0">
              <a:solidFill>
                <a:srgbClr val="008000"/>
              </a:solidFill>
              <a:latin typeface="Geneva"/>
              <a:cs typeface="Geneva"/>
            </a:endParaRPr>
          </a:p>
          <a:p>
            <a:pPr algn="just"/>
            <a:endParaRPr lang="nl-NL" sz="3600" dirty="0" smtClean="0">
              <a:solidFill>
                <a:srgbClr val="008000"/>
              </a:solidFill>
              <a:latin typeface="Geneva"/>
              <a:cs typeface="Geneva"/>
            </a:endParaRPr>
          </a:p>
          <a:p>
            <a:pPr algn="just"/>
            <a:r>
              <a:rPr lang="nl-NL" sz="3600" dirty="0" smtClean="0">
                <a:solidFill>
                  <a:srgbClr val="B2001B"/>
                </a:solidFill>
                <a:latin typeface="Geneva"/>
                <a:cs typeface="Geneva"/>
              </a:rPr>
              <a:t>Taxus en </a:t>
            </a:r>
            <a:r>
              <a:rPr lang="nl-NL" sz="3600" dirty="0" err="1" smtClean="0">
                <a:solidFill>
                  <a:srgbClr val="B2001B"/>
                </a:solidFill>
                <a:latin typeface="Geneva"/>
                <a:cs typeface="Geneva"/>
              </a:rPr>
              <a:t>jacobskruiskruid</a:t>
            </a:r>
            <a:r>
              <a:rPr lang="nl-NL" sz="3600" dirty="0" smtClean="0">
                <a:solidFill>
                  <a:srgbClr val="B2001B"/>
                </a:solidFill>
                <a:latin typeface="Geneva"/>
                <a:cs typeface="Geneva"/>
              </a:rPr>
              <a:t> zijn in België de belangrijkste gifplanten voor paarden!</a:t>
            </a:r>
          </a:p>
        </p:txBody>
      </p:sp>
      <p:pic>
        <p:nvPicPr>
          <p:cNvPr id="4" name="Afbeelding 3" descr="uitroepteken-rood.jpg"/>
          <p:cNvPicPr>
            <a:picLocks noChangeAspect="1"/>
          </p:cNvPicPr>
          <p:nvPr/>
        </p:nvPicPr>
        <p:blipFill>
          <a:blip r:embed="rId2"/>
          <a:stretch>
            <a:fillRect/>
          </a:stretch>
        </p:blipFill>
        <p:spPr>
          <a:xfrm>
            <a:off x="3011714" y="1330476"/>
            <a:ext cx="2098524" cy="2098524"/>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41552" y="219798"/>
            <a:ext cx="7772400" cy="1470025"/>
          </a:xfrm>
        </p:spPr>
        <p:txBody>
          <a:bodyPr>
            <a:normAutofit/>
          </a:bodyPr>
          <a:lstStyle/>
          <a:p>
            <a:pPr algn="just"/>
            <a:r>
              <a:rPr lang="nl-NL" sz="2400" dirty="0" smtClean="0">
                <a:solidFill>
                  <a:srgbClr val="008000"/>
                </a:solidFill>
                <a:latin typeface="Geneva"/>
                <a:cs typeface="Geneva"/>
              </a:rPr>
              <a:t>Casus Europese taxus</a:t>
            </a:r>
            <a:endParaRPr lang="nl-NL" sz="2400" dirty="0">
              <a:solidFill>
                <a:srgbClr val="008000"/>
              </a:solidFill>
              <a:latin typeface="Geneva"/>
              <a:cs typeface="Geneva"/>
            </a:endParaRPr>
          </a:p>
        </p:txBody>
      </p:sp>
      <p:sp>
        <p:nvSpPr>
          <p:cNvPr id="3" name="Subtitel 2"/>
          <p:cNvSpPr>
            <a:spLocks noGrp="1"/>
          </p:cNvSpPr>
          <p:nvPr>
            <p:ph type="subTitle" idx="1"/>
          </p:nvPr>
        </p:nvSpPr>
        <p:spPr>
          <a:xfrm>
            <a:off x="441552" y="1929337"/>
            <a:ext cx="7772400" cy="4640178"/>
          </a:xfrm>
        </p:spPr>
        <p:txBody>
          <a:bodyPr>
            <a:normAutofit/>
          </a:bodyPr>
          <a:lstStyle/>
          <a:p>
            <a:pPr algn="just"/>
            <a:r>
              <a:rPr lang="nl-NL" sz="2400" dirty="0" smtClean="0">
                <a:solidFill>
                  <a:srgbClr val="000000"/>
                </a:solidFill>
                <a:latin typeface="Geneva"/>
                <a:cs typeface="Geneva"/>
              </a:rPr>
              <a:t>Taxus is een van de gevaarlijkste planten voor dieren. </a:t>
            </a:r>
          </a:p>
          <a:p>
            <a:pPr algn="just"/>
            <a:endParaRPr lang="nl-NL" sz="2400" dirty="0" smtClean="0">
              <a:solidFill>
                <a:srgbClr val="000000"/>
              </a:solidFill>
              <a:latin typeface="Geneva"/>
              <a:cs typeface="Geneva"/>
            </a:endParaRPr>
          </a:p>
          <a:p>
            <a:pPr algn="just"/>
            <a:r>
              <a:rPr lang="nl-NL" sz="2400" b="1" dirty="0" smtClean="0">
                <a:solidFill>
                  <a:srgbClr val="B2001B"/>
                </a:solidFill>
                <a:latin typeface="Geneva"/>
                <a:cs typeface="Geneva"/>
              </a:rPr>
              <a:t>Paarden, </a:t>
            </a:r>
            <a:r>
              <a:rPr lang="nl-NL" sz="2400" dirty="0" smtClean="0">
                <a:solidFill>
                  <a:srgbClr val="000000"/>
                </a:solidFill>
                <a:latin typeface="Geneva"/>
                <a:cs typeface="Geneva"/>
              </a:rPr>
              <a:t>varkens, konijnen, schapen vreten gretig van taxus.</a:t>
            </a:r>
          </a:p>
          <a:p>
            <a:pPr algn="just"/>
            <a:endParaRPr lang="fr-FR" sz="2400" dirty="0" smtClean="0">
              <a:solidFill>
                <a:srgbClr val="000000"/>
              </a:solidFill>
              <a:latin typeface="Geneva"/>
              <a:cs typeface="Geneva"/>
            </a:endParaRPr>
          </a:p>
          <a:p>
            <a:pPr algn="just"/>
            <a:r>
              <a:rPr lang="nl-BE" sz="2400" dirty="0" smtClean="0">
                <a:solidFill>
                  <a:schemeClr val="tx1"/>
                </a:solidFill>
                <a:latin typeface="Geneva"/>
                <a:cs typeface="Geneva"/>
              </a:rPr>
              <a:t>Runderen, schapen en geiten </a:t>
            </a:r>
            <a:r>
              <a:rPr lang="nl-BE" sz="2400" dirty="0" smtClean="0">
                <a:solidFill>
                  <a:srgbClr val="000000"/>
                </a:solidFill>
                <a:latin typeface="Geneva"/>
                <a:cs typeface="Geneva"/>
              </a:rPr>
              <a:t>eten vooral van snoeiafval, nadat bv. iemand taxussnoeisels in de weide of droge sloot heeft gegooid. </a:t>
            </a:r>
            <a:endParaRPr lang="nl-NL" sz="2400" dirty="0" smtClean="0">
              <a:solidFill>
                <a:srgbClr val="000000"/>
              </a:solidFill>
              <a:latin typeface="Geneva"/>
              <a:cs typeface="Geneva"/>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subTitle" idx="1"/>
          </p:nvPr>
        </p:nvSpPr>
        <p:spPr/>
        <p:txBody>
          <a:bodyPr/>
          <a:lstStyle/>
          <a:p>
            <a:pPr eaLnBrk="1" hangingPunct="1">
              <a:defRPr/>
            </a:pPr>
            <a:endParaRPr lang="en-US" dirty="0"/>
          </a:p>
          <a:p>
            <a:pPr eaLnBrk="1" hangingPunct="1">
              <a:defRPr/>
            </a:pPr>
            <a:endParaRPr lang="en-US" dirty="0"/>
          </a:p>
        </p:txBody>
      </p:sp>
      <p:sp>
        <p:nvSpPr>
          <p:cNvPr id="113667" name="Text Box 10"/>
          <p:cNvSpPr txBox="1">
            <a:spLocks noChangeArrowheads="1"/>
          </p:cNvSpPr>
          <p:nvPr/>
        </p:nvSpPr>
        <p:spPr bwMode="auto">
          <a:xfrm>
            <a:off x="6705600" y="5638800"/>
            <a:ext cx="1295400" cy="457200"/>
          </a:xfrm>
          <a:prstGeom prst="rect">
            <a:avLst/>
          </a:prstGeom>
          <a:noFill/>
          <a:ln w="9525">
            <a:noFill/>
            <a:miter lim="800000"/>
            <a:headEnd/>
            <a:tailEnd/>
          </a:ln>
        </p:spPr>
        <p:txBody>
          <a:bodyPr>
            <a:prstTxWarp prst="textNoShape">
              <a:avLst/>
            </a:prstTxWarp>
            <a:spAutoFit/>
          </a:bodyPr>
          <a:lstStyle/>
          <a:p>
            <a:endParaRPr lang="nl-NL">
              <a:solidFill>
                <a:schemeClr val="tx1"/>
              </a:solidFill>
            </a:endParaRPr>
          </a:p>
        </p:txBody>
      </p:sp>
      <p:sp>
        <p:nvSpPr>
          <p:cNvPr id="113668" name="Text Box 15"/>
          <p:cNvSpPr txBox="1">
            <a:spLocks noChangeArrowheads="1"/>
          </p:cNvSpPr>
          <p:nvPr/>
        </p:nvSpPr>
        <p:spPr bwMode="auto">
          <a:xfrm>
            <a:off x="3722914" y="5638800"/>
            <a:ext cx="5638800" cy="369332"/>
          </a:xfrm>
          <a:prstGeom prst="rect">
            <a:avLst/>
          </a:prstGeom>
          <a:noFill/>
          <a:ln w="9525">
            <a:noFill/>
            <a:miter lim="800000"/>
            <a:headEnd/>
            <a:tailEnd/>
          </a:ln>
        </p:spPr>
        <p:txBody>
          <a:bodyPr>
            <a:prstTxWarp prst="textNoShape">
              <a:avLst/>
            </a:prstTxWarp>
            <a:spAutoFit/>
          </a:bodyPr>
          <a:lstStyle/>
          <a:p>
            <a:r>
              <a:rPr lang="en-US" b="1" dirty="0" err="1"/>
              <a:t>Paardengebit</a:t>
            </a:r>
            <a:endParaRPr lang="en-US" b="1" dirty="0"/>
          </a:p>
        </p:txBody>
      </p:sp>
      <p:pic>
        <p:nvPicPr>
          <p:cNvPr id="113669" name="Afbeelding 5" descr="dent-cheval_m.jpg"/>
          <p:cNvPicPr>
            <a:picLocks noChangeAspect="1"/>
          </p:cNvPicPr>
          <p:nvPr/>
        </p:nvPicPr>
        <p:blipFill>
          <a:blip r:embed="rId3"/>
          <a:srcRect/>
          <a:stretch>
            <a:fillRect/>
          </a:stretch>
        </p:blipFill>
        <p:spPr bwMode="auto">
          <a:xfrm>
            <a:off x="1727200" y="1517650"/>
            <a:ext cx="5689600" cy="3822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subTitle" idx="1"/>
          </p:nvPr>
        </p:nvSpPr>
        <p:spPr/>
        <p:txBody>
          <a:bodyPr/>
          <a:lstStyle/>
          <a:p>
            <a:pPr eaLnBrk="1" hangingPunct="1">
              <a:defRPr/>
            </a:pPr>
            <a:endParaRPr lang="en-US" dirty="0"/>
          </a:p>
          <a:p>
            <a:pPr eaLnBrk="1" hangingPunct="1">
              <a:defRPr/>
            </a:pPr>
            <a:endParaRPr lang="en-US" dirty="0"/>
          </a:p>
        </p:txBody>
      </p:sp>
      <p:sp>
        <p:nvSpPr>
          <p:cNvPr id="109571" name="Text Box 10"/>
          <p:cNvSpPr txBox="1">
            <a:spLocks noChangeArrowheads="1"/>
          </p:cNvSpPr>
          <p:nvPr/>
        </p:nvSpPr>
        <p:spPr bwMode="auto">
          <a:xfrm>
            <a:off x="6705600" y="5638800"/>
            <a:ext cx="1295400" cy="457200"/>
          </a:xfrm>
          <a:prstGeom prst="rect">
            <a:avLst/>
          </a:prstGeom>
          <a:noFill/>
          <a:ln w="9525">
            <a:noFill/>
            <a:miter lim="800000"/>
            <a:headEnd/>
            <a:tailEnd/>
          </a:ln>
        </p:spPr>
        <p:txBody>
          <a:bodyPr>
            <a:prstTxWarp prst="textNoShape">
              <a:avLst/>
            </a:prstTxWarp>
            <a:spAutoFit/>
          </a:bodyPr>
          <a:lstStyle/>
          <a:p>
            <a:endParaRPr lang="nl-NL">
              <a:solidFill>
                <a:schemeClr val="tx1"/>
              </a:solidFill>
            </a:endParaRPr>
          </a:p>
        </p:txBody>
      </p:sp>
      <p:sp>
        <p:nvSpPr>
          <p:cNvPr id="109572" name="Text Box 15"/>
          <p:cNvSpPr txBox="1">
            <a:spLocks noChangeArrowheads="1"/>
          </p:cNvSpPr>
          <p:nvPr/>
        </p:nvSpPr>
        <p:spPr bwMode="auto">
          <a:xfrm>
            <a:off x="3733800" y="5454134"/>
            <a:ext cx="2217738" cy="369332"/>
          </a:xfrm>
          <a:prstGeom prst="rect">
            <a:avLst/>
          </a:prstGeom>
          <a:noFill/>
          <a:ln w="9525">
            <a:noFill/>
            <a:miter lim="800000"/>
            <a:headEnd/>
            <a:tailEnd/>
          </a:ln>
        </p:spPr>
        <p:txBody>
          <a:bodyPr>
            <a:prstTxWarp prst="textNoShape">
              <a:avLst/>
            </a:prstTxWarp>
            <a:spAutoFit/>
          </a:bodyPr>
          <a:lstStyle/>
          <a:p>
            <a:r>
              <a:rPr lang="en-US" b="1" dirty="0" err="1"/>
              <a:t>Rundsgebit</a:t>
            </a:r>
            <a:r>
              <a:rPr lang="en-US" dirty="0"/>
              <a:t>  </a:t>
            </a:r>
          </a:p>
        </p:txBody>
      </p:sp>
      <p:pic>
        <p:nvPicPr>
          <p:cNvPr id="109573" name="Afbeelding 5" descr="Cows teeth FM good.jpg"/>
          <p:cNvPicPr>
            <a:picLocks noChangeAspect="1"/>
          </p:cNvPicPr>
          <p:nvPr/>
        </p:nvPicPr>
        <p:blipFill>
          <a:blip r:embed="rId3"/>
          <a:srcRect/>
          <a:stretch>
            <a:fillRect/>
          </a:stretch>
        </p:blipFill>
        <p:spPr bwMode="auto">
          <a:xfrm>
            <a:off x="2952750" y="1790700"/>
            <a:ext cx="3238500" cy="3276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41552" y="219798"/>
            <a:ext cx="7772400" cy="1470025"/>
          </a:xfrm>
        </p:spPr>
        <p:txBody>
          <a:bodyPr>
            <a:normAutofit/>
          </a:bodyPr>
          <a:lstStyle/>
          <a:p>
            <a:pPr algn="just"/>
            <a:r>
              <a:rPr lang="nl-NL" sz="2400" dirty="0" smtClean="0">
                <a:solidFill>
                  <a:srgbClr val="008000"/>
                </a:solidFill>
                <a:latin typeface="Geneva"/>
                <a:cs typeface="Geneva"/>
              </a:rPr>
              <a:t>Casus </a:t>
            </a:r>
            <a:r>
              <a:rPr lang="nl-NL" sz="2400" dirty="0" err="1" smtClean="0">
                <a:solidFill>
                  <a:srgbClr val="008000"/>
                </a:solidFill>
                <a:latin typeface="Geneva"/>
                <a:cs typeface="Geneva"/>
              </a:rPr>
              <a:t>jacobskruiskruid</a:t>
            </a:r>
            <a:r>
              <a:rPr lang="nl-NL" sz="2400" dirty="0" smtClean="0">
                <a:solidFill>
                  <a:srgbClr val="008000"/>
                </a:solidFill>
                <a:latin typeface="Geneva"/>
                <a:cs typeface="Geneva"/>
              </a:rPr>
              <a:t> (</a:t>
            </a:r>
            <a:r>
              <a:rPr lang="nl-NL" sz="2400" i="1" dirty="0" err="1" smtClean="0">
                <a:solidFill>
                  <a:srgbClr val="008000"/>
                </a:solidFill>
                <a:latin typeface="Geneva"/>
                <a:cs typeface="Geneva"/>
              </a:rPr>
              <a:t>Senecio</a:t>
            </a:r>
            <a:r>
              <a:rPr lang="nl-NL" sz="2400" i="1" dirty="0" smtClean="0">
                <a:solidFill>
                  <a:srgbClr val="008000"/>
                </a:solidFill>
                <a:latin typeface="Geneva"/>
                <a:cs typeface="Geneva"/>
              </a:rPr>
              <a:t> </a:t>
            </a:r>
            <a:r>
              <a:rPr lang="nl-NL" sz="2400" i="1" dirty="0" err="1" smtClean="0">
                <a:solidFill>
                  <a:srgbClr val="008000"/>
                </a:solidFill>
                <a:latin typeface="Geneva"/>
                <a:cs typeface="Geneva"/>
              </a:rPr>
              <a:t>jacobaea</a:t>
            </a:r>
            <a:r>
              <a:rPr lang="nl-NL" sz="2400" dirty="0" smtClean="0">
                <a:solidFill>
                  <a:srgbClr val="008000"/>
                </a:solidFill>
                <a:latin typeface="Geneva"/>
                <a:cs typeface="Geneva"/>
              </a:rPr>
              <a:t>)</a:t>
            </a:r>
            <a:endParaRPr lang="nl-NL" sz="2400" dirty="0">
              <a:solidFill>
                <a:srgbClr val="008000"/>
              </a:solidFill>
              <a:latin typeface="Geneva"/>
              <a:cs typeface="Geneva"/>
            </a:endParaRPr>
          </a:p>
        </p:txBody>
      </p:sp>
      <p:sp>
        <p:nvSpPr>
          <p:cNvPr id="3" name="Subtitel 2"/>
          <p:cNvSpPr>
            <a:spLocks noGrp="1"/>
          </p:cNvSpPr>
          <p:nvPr>
            <p:ph type="subTitle" idx="1"/>
          </p:nvPr>
        </p:nvSpPr>
        <p:spPr>
          <a:xfrm>
            <a:off x="441552" y="1929337"/>
            <a:ext cx="7772400" cy="4640178"/>
          </a:xfrm>
        </p:spPr>
        <p:txBody>
          <a:bodyPr>
            <a:normAutofit/>
          </a:bodyPr>
          <a:lstStyle/>
          <a:p>
            <a:pPr algn="just"/>
            <a:endParaRPr lang="nl-NL" sz="2400" dirty="0" smtClean="0">
              <a:solidFill>
                <a:srgbClr val="000000"/>
              </a:solidFill>
              <a:latin typeface="Geneva"/>
              <a:cs typeface="Geneva"/>
            </a:endParaRPr>
          </a:p>
        </p:txBody>
      </p:sp>
      <p:pic>
        <p:nvPicPr>
          <p:cNvPr id="4" name="Afbeelding 3" descr="jacobskruiskruidboven-gronstraatweg.jpg"/>
          <p:cNvPicPr>
            <a:picLocks noChangeAspect="1"/>
          </p:cNvPicPr>
          <p:nvPr/>
        </p:nvPicPr>
        <p:blipFill>
          <a:blip r:embed="rId2"/>
          <a:stretch>
            <a:fillRect/>
          </a:stretch>
        </p:blipFill>
        <p:spPr>
          <a:xfrm>
            <a:off x="1233447" y="1929337"/>
            <a:ext cx="6244190" cy="4640178"/>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41552" y="219798"/>
            <a:ext cx="7772400" cy="1470025"/>
          </a:xfrm>
        </p:spPr>
        <p:txBody>
          <a:bodyPr>
            <a:normAutofit/>
          </a:bodyPr>
          <a:lstStyle/>
          <a:p>
            <a:pPr algn="just"/>
            <a:r>
              <a:rPr lang="nl-NL" sz="2400" dirty="0" smtClean="0">
                <a:solidFill>
                  <a:srgbClr val="008000"/>
                </a:solidFill>
                <a:latin typeface="Geneva"/>
                <a:cs typeface="Geneva"/>
              </a:rPr>
              <a:t>Casus </a:t>
            </a:r>
            <a:r>
              <a:rPr lang="nl-NL" sz="2400" dirty="0" err="1" smtClean="0">
                <a:solidFill>
                  <a:srgbClr val="008000"/>
                </a:solidFill>
                <a:latin typeface="Geneva"/>
                <a:cs typeface="Geneva"/>
              </a:rPr>
              <a:t>jacobskruiskruid</a:t>
            </a:r>
            <a:r>
              <a:rPr lang="nl-NL" sz="2400" dirty="0" smtClean="0">
                <a:solidFill>
                  <a:srgbClr val="008000"/>
                </a:solidFill>
                <a:latin typeface="Geneva"/>
                <a:cs typeface="Geneva"/>
              </a:rPr>
              <a:t> </a:t>
            </a:r>
            <a:endParaRPr lang="nl-NL" sz="2400" dirty="0">
              <a:solidFill>
                <a:srgbClr val="008000"/>
              </a:solidFill>
              <a:latin typeface="Geneva"/>
              <a:cs typeface="Geneva"/>
            </a:endParaRPr>
          </a:p>
        </p:txBody>
      </p:sp>
      <p:sp>
        <p:nvSpPr>
          <p:cNvPr id="3" name="Subtitel 2"/>
          <p:cNvSpPr>
            <a:spLocks noGrp="1"/>
          </p:cNvSpPr>
          <p:nvPr>
            <p:ph type="subTitle" idx="1"/>
          </p:nvPr>
        </p:nvSpPr>
        <p:spPr>
          <a:xfrm>
            <a:off x="441552" y="1929337"/>
            <a:ext cx="7772400" cy="4640178"/>
          </a:xfrm>
        </p:spPr>
        <p:txBody>
          <a:bodyPr>
            <a:normAutofit fontScale="92500" lnSpcReduction="20000"/>
          </a:bodyPr>
          <a:lstStyle/>
          <a:p>
            <a:pPr algn="just"/>
            <a:r>
              <a:rPr lang="nl-NL" sz="2400" b="1" dirty="0" smtClean="0">
                <a:solidFill>
                  <a:srgbClr val="B2001B"/>
                </a:solidFill>
                <a:latin typeface="Geneva"/>
                <a:cs typeface="Geneva"/>
              </a:rPr>
              <a:t>Giftige plantendelen</a:t>
            </a:r>
            <a:r>
              <a:rPr lang="nl-NL" sz="2400" dirty="0" smtClean="0">
                <a:solidFill>
                  <a:schemeClr val="tx1"/>
                </a:solidFill>
                <a:latin typeface="Geneva"/>
                <a:cs typeface="Geneva"/>
              </a:rPr>
              <a:t>:</a:t>
            </a:r>
            <a:r>
              <a:rPr lang="nl-NL" sz="2400" dirty="0" smtClean="0">
                <a:latin typeface="Geneva"/>
                <a:cs typeface="Geneva"/>
              </a:rPr>
              <a:t> </a:t>
            </a:r>
            <a:r>
              <a:rPr lang="nl-NL" sz="2400" dirty="0" smtClean="0">
                <a:solidFill>
                  <a:schemeClr val="tx1"/>
                </a:solidFill>
                <a:latin typeface="Geneva"/>
                <a:cs typeface="Geneva"/>
              </a:rPr>
              <a:t>hele plant, zowel vers, gedroogd (in silo’s of in hooi) of gekookt. </a:t>
            </a:r>
            <a:r>
              <a:rPr lang="nl-NL" sz="2400" dirty="0" smtClean="0">
                <a:solidFill>
                  <a:srgbClr val="000000"/>
                </a:solidFill>
                <a:latin typeface="Geneva"/>
                <a:cs typeface="Geneva"/>
              </a:rPr>
              <a:t>Hooi met </a:t>
            </a:r>
            <a:r>
              <a:rPr lang="nl-NL" sz="2400" dirty="0" err="1" smtClean="0">
                <a:solidFill>
                  <a:srgbClr val="000000"/>
                </a:solidFill>
                <a:latin typeface="Geneva"/>
                <a:cs typeface="Geneva"/>
              </a:rPr>
              <a:t>jacobskruiskruid</a:t>
            </a:r>
            <a:r>
              <a:rPr lang="nl-NL" sz="2400" dirty="0" smtClean="0">
                <a:solidFill>
                  <a:srgbClr val="000000"/>
                </a:solidFill>
                <a:latin typeface="Geneva"/>
                <a:cs typeface="Geneva"/>
              </a:rPr>
              <a:t> is dus gevaarlijk. </a:t>
            </a:r>
            <a:r>
              <a:rPr lang="nl-NL" sz="2400" dirty="0" smtClean="0">
                <a:solidFill>
                  <a:schemeClr val="tx1"/>
                </a:solidFill>
                <a:latin typeface="Geneva"/>
                <a:cs typeface="Geneva"/>
              </a:rPr>
              <a:t>Bloeiwijzen en jonge planten zijn het giftigst. </a:t>
            </a:r>
          </a:p>
          <a:p>
            <a:pPr algn="just"/>
            <a:endParaRPr lang="nl-NL" sz="2400" dirty="0" smtClean="0">
              <a:solidFill>
                <a:schemeClr val="tx1"/>
              </a:solidFill>
              <a:latin typeface="Geneva"/>
              <a:cs typeface="Geneva"/>
            </a:endParaRPr>
          </a:p>
          <a:p>
            <a:pPr algn="just"/>
            <a:r>
              <a:rPr lang="nl-NL" sz="2400" b="1" dirty="0" smtClean="0">
                <a:solidFill>
                  <a:srgbClr val="B2001B"/>
                </a:solidFill>
                <a:latin typeface="Geneva"/>
                <a:cs typeface="Geneva"/>
              </a:rPr>
              <a:t>Giftige bestanddelen</a:t>
            </a:r>
            <a:r>
              <a:rPr lang="nl-NL" sz="2400" dirty="0" smtClean="0">
                <a:solidFill>
                  <a:schemeClr val="tx1"/>
                </a:solidFill>
                <a:latin typeface="Geneva"/>
                <a:cs typeface="Geneva"/>
              </a:rPr>
              <a:t>:</a:t>
            </a:r>
            <a:r>
              <a:rPr lang="nl-NL" sz="2400" dirty="0" smtClean="0">
                <a:latin typeface="Geneva"/>
                <a:cs typeface="Geneva"/>
              </a:rPr>
              <a:t> </a:t>
            </a:r>
            <a:r>
              <a:rPr lang="nl-NL" sz="2400" dirty="0" err="1" smtClean="0">
                <a:solidFill>
                  <a:srgbClr val="000000"/>
                </a:solidFill>
                <a:latin typeface="Geneva"/>
                <a:cs typeface="Geneva"/>
              </a:rPr>
              <a:t>pyrrolizidine-alkaloïden</a:t>
            </a:r>
            <a:r>
              <a:rPr lang="nl-NL" sz="2400" dirty="0" smtClean="0">
                <a:solidFill>
                  <a:srgbClr val="000000"/>
                </a:solidFill>
                <a:latin typeface="Geneva"/>
                <a:cs typeface="Geneva"/>
              </a:rPr>
              <a:t> (0,2-0,3% van het drooggewicht) (vooral </a:t>
            </a:r>
            <a:r>
              <a:rPr lang="nl-NL" sz="2400" dirty="0" err="1" smtClean="0">
                <a:solidFill>
                  <a:srgbClr val="000000"/>
                </a:solidFill>
                <a:latin typeface="Geneva"/>
                <a:cs typeface="Geneva"/>
              </a:rPr>
              <a:t>jacobine</a:t>
            </a:r>
            <a:r>
              <a:rPr lang="nl-NL" sz="2400" dirty="0" smtClean="0">
                <a:solidFill>
                  <a:srgbClr val="000000"/>
                </a:solidFill>
                <a:latin typeface="Geneva"/>
                <a:cs typeface="Geneva"/>
              </a:rPr>
              <a:t> en </a:t>
            </a:r>
            <a:r>
              <a:rPr lang="nl-NL" sz="2400" dirty="0" err="1" smtClean="0">
                <a:solidFill>
                  <a:srgbClr val="000000"/>
                </a:solidFill>
                <a:latin typeface="Geneva"/>
                <a:cs typeface="Geneva"/>
              </a:rPr>
              <a:t>senecionine</a:t>
            </a:r>
            <a:r>
              <a:rPr lang="nl-NL" sz="2400" dirty="0" smtClean="0">
                <a:solidFill>
                  <a:srgbClr val="000000"/>
                </a:solidFill>
                <a:latin typeface="Geneva"/>
                <a:cs typeface="Geneva"/>
              </a:rPr>
              <a:t>), ook </a:t>
            </a:r>
            <a:r>
              <a:rPr lang="nl-NL" sz="2400" dirty="0" err="1" smtClean="0">
                <a:solidFill>
                  <a:srgbClr val="000000"/>
                </a:solidFill>
                <a:latin typeface="Geneva"/>
                <a:cs typeface="Geneva"/>
              </a:rPr>
              <a:t>oxalaten</a:t>
            </a:r>
            <a:r>
              <a:rPr lang="nl-NL" sz="2400" dirty="0" smtClean="0">
                <a:solidFill>
                  <a:srgbClr val="000000"/>
                </a:solidFill>
                <a:latin typeface="Geneva"/>
                <a:cs typeface="Geneva"/>
              </a:rPr>
              <a:t>. De giftigheid varieert volgens het groeistadium (het giftigst vlak voor de bloei) en per regio.</a:t>
            </a:r>
          </a:p>
          <a:p>
            <a:pPr algn="just"/>
            <a:endParaRPr lang="nl-NL" sz="2400" dirty="0" smtClean="0">
              <a:solidFill>
                <a:srgbClr val="000000"/>
              </a:solidFill>
              <a:latin typeface="Geneva"/>
              <a:cs typeface="Geneva"/>
            </a:endParaRPr>
          </a:p>
          <a:p>
            <a:pPr algn="just"/>
            <a:r>
              <a:rPr lang="nl-NL" sz="2400" b="1" dirty="0" smtClean="0">
                <a:solidFill>
                  <a:srgbClr val="B2001B"/>
                </a:solidFill>
                <a:latin typeface="Geneva"/>
                <a:cs typeface="Geneva"/>
              </a:rPr>
              <a:t>Giftigheid</a:t>
            </a:r>
            <a:r>
              <a:rPr lang="nl-NL" sz="2400" dirty="0" smtClean="0">
                <a:solidFill>
                  <a:schemeClr val="tx1"/>
                </a:solidFill>
                <a:latin typeface="Geneva"/>
                <a:cs typeface="Geneva"/>
              </a:rPr>
              <a:t>:</a:t>
            </a:r>
            <a:r>
              <a:rPr lang="nl-NL" sz="2400" dirty="0" smtClean="0">
                <a:latin typeface="Geneva"/>
                <a:cs typeface="Geneva"/>
              </a:rPr>
              <a:t> </a:t>
            </a:r>
            <a:r>
              <a:rPr lang="nl-NL" sz="2400" dirty="0" smtClean="0">
                <a:solidFill>
                  <a:srgbClr val="000000"/>
                </a:solidFill>
                <a:latin typeface="Geneva"/>
                <a:cs typeface="Geneva"/>
              </a:rPr>
              <a:t>irreversibele schade aan levercellen. </a:t>
            </a:r>
          </a:p>
          <a:p>
            <a:pPr algn="just"/>
            <a:endParaRPr lang="nl-NL" sz="2400" dirty="0" smtClean="0">
              <a:solidFill>
                <a:srgbClr val="000000"/>
              </a:solidFill>
              <a:latin typeface="Geneva"/>
              <a:cs typeface="Geneva"/>
            </a:endParaRPr>
          </a:p>
          <a:p>
            <a:pPr algn="just"/>
            <a:r>
              <a:rPr lang="nl-NL" sz="2400" dirty="0" smtClean="0">
                <a:solidFill>
                  <a:srgbClr val="000000"/>
                </a:solidFill>
                <a:latin typeface="Geneva"/>
                <a:cs typeface="Geneva"/>
              </a:rPr>
              <a:t>    </a:t>
            </a:r>
            <a:r>
              <a:rPr lang="nl-NL" sz="2400" b="1" dirty="0" smtClean="0">
                <a:solidFill>
                  <a:srgbClr val="B2001B"/>
                </a:solidFill>
                <a:latin typeface="Geneva"/>
                <a:cs typeface="Geneva"/>
              </a:rPr>
              <a:t>Paarden,</a:t>
            </a:r>
            <a:r>
              <a:rPr lang="nl-NL" sz="2400" dirty="0" smtClean="0">
                <a:solidFill>
                  <a:srgbClr val="B2001B"/>
                </a:solidFill>
                <a:latin typeface="Geneva"/>
                <a:cs typeface="Geneva"/>
              </a:rPr>
              <a:t> </a:t>
            </a:r>
            <a:r>
              <a:rPr lang="nl-NL" sz="2400" dirty="0" smtClean="0">
                <a:solidFill>
                  <a:srgbClr val="000090"/>
                </a:solidFill>
                <a:latin typeface="Geneva"/>
                <a:cs typeface="Geneva"/>
              </a:rPr>
              <a:t>runderen, schapen, geiten, varkens en    	 		 	   kippen</a:t>
            </a:r>
          </a:p>
        </p:txBody>
      </p:sp>
      <p:pic>
        <p:nvPicPr>
          <p:cNvPr id="4" name="Afbeelding 3" descr="uitroepteken-rood.jpg"/>
          <p:cNvPicPr>
            <a:picLocks noChangeAspect="1"/>
          </p:cNvPicPr>
          <p:nvPr/>
        </p:nvPicPr>
        <p:blipFill>
          <a:blip r:embed="rId2"/>
          <a:stretch>
            <a:fillRect/>
          </a:stretch>
        </p:blipFill>
        <p:spPr>
          <a:xfrm flipH="1">
            <a:off x="441552" y="5848048"/>
            <a:ext cx="568476" cy="568476"/>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endParaRPr lang="nl-NL" dirty="0"/>
          </a:p>
        </p:txBody>
      </p:sp>
      <p:sp>
        <p:nvSpPr>
          <p:cNvPr id="5" name="Subtitel 4"/>
          <p:cNvSpPr>
            <a:spLocks noGrp="1"/>
          </p:cNvSpPr>
          <p:nvPr>
            <p:ph type="subTitle" idx="1"/>
          </p:nvPr>
        </p:nvSpPr>
        <p:spPr/>
        <p:txBody>
          <a:bodyPr/>
          <a:lstStyle/>
          <a:p>
            <a:endParaRPr lang="nl-NL" dirty="0"/>
          </a:p>
        </p:txBody>
      </p:sp>
      <p:sp>
        <p:nvSpPr>
          <p:cNvPr id="6" name="Rechthoek 5"/>
          <p:cNvSpPr/>
          <p:nvPr/>
        </p:nvSpPr>
        <p:spPr>
          <a:xfrm>
            <a:off x="3917689" y="5084802"/>
            <a:ext cx="1331051" cy="369332"/>
          </a:xfrm>
          <a:prstGeom prst="rect">
            <a:avLst/>
          </a:prstGeom>
        </p:spPr>
        <p:txBody>
          <a:bodyPr wrap="none">
            <a:spAutoFit/>
          </a:bodyPr>
          <a:lstStyle/>
          <a:p>
            <a:r>
              <a:rPr lang="nl-NL" b="1" dirty="0" err="1" smtClean="0"/>
              <a:t>senecionine</a:t>
            </a:r>
            <a:endParaRPr lang="nl-NL" b="1" dirty="0"/>
          </a:p>
        </p:txBody>
      </p:sp>
      <p:pic>
        <p:nvPicPr>
          <p:cNvPr id="7" name="Afbeelding 6" descr="Senecionine.png"/>
          <p:cNvPicPr>
            <a:picLocks noChangeAspect="1"/>
          </p:cNvPicPr>
          <p:nvPr/>
        </p:nvPicPr>
        <p:blipFill>
          <a:blip r:embed="rId2"/>
          <a:stretch>
            <a:fillRect/>
          </a:stretch>
        </p:blipFill>
        <p:spPr>
          <a:xfrm>
            <a:off x="3128926" y="1866978"/>
            <a:ext cx="2886147" cy="2664135"/>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41552" y="219798"/>
            <a:ext cx="7772400" cy="1470025"/>
          </a:xfrm>
        </p:spPr>
        <p:txBody>
          <a:bodyPr>
            <a:normAutofit/>
          </a:bodyPr>
          <a:lstStyle/>
          <a:p>
            <a:pPr algn="just"/>
            <a:r>
              <a:rPr lang="nl-NL" sz="2400" dirty="0" smtClean="0">
                <a:solidFill>
                  <a:srgbClr val="008000"/>
                </a:solidFill>
                <a:latin typeface="Geneva"/>
                <a:cs typeface="Geneva"/>
              </a:rPr>
              <a:t>Casus </a:t>
            </a:r>
            <a:r>
              <a:rPr lang="nl-NL" sz="2400" dirty="0" err="1" smtClean="0">
                <a:solidFill>
                  <a:srgbClr val="008000"/>
                </a:solidFill>
                <a:latin typeface="Geneva"/>
                <a:cs typeface="Geneva"/>
              </a:rPr>
              <a:t>jacobskruiskruid</a:t>
            </a:r>
            <a:r>
              <a:rPr lang="nl-NL" sz="2400" smtClean="0">
                <a:solidFill>
                  <a:srgbClr val="008000"/>
                </a:solidFill>
                <a:latin typeface="Geneva"/>
                <a:cs typeface="Geneva"/>
              </a:rPr>
              <a:t> </a:t>
            </a:r>
            <a:endParaRPr lang="nl-NL" sz="2400" dirty="0">
              <a:solidFill>
                <a:srgbClr val="008000"/>
              </a:solidFill>
              <a:latin typeface="Geneva"/>
              <a:cs typeface="Geneva"/>
            </a:endParaRPr>
          </a:p>
        </p:txBody>
      </p:sp>
      <p:sp>
        <p:nvSpPr>
          <p:cNvPr id="3" name="Subtitel 2"/>
          <p:cNvSpPr>
            <a:spLocks noGrp="1"/>
          </p:cNvSpPr>
          <p:nvPr>
            <p:ph type="subTitle" idx="1"/>
          </p:nvPr>
        </p:nvSpPr>
        <p:spPr>
          <a:xfrm>
            <a:off x="441552" y="1929337"/>
            <a:ext cx="7772400" cy="4640178"/>
          </a:xfrm>
        </p:spPr>
        <p:txBody>
          <a:bodyPr>
            <a:noAutofit/>
          </a:bodyPr>
          <a:lstStyle/>
          <a:p>
            <a:pPr algn="just"/>
            <a:r>
              <a:rPr lang="nl-BE" sz="2800" dirty="0" smtClean="0">
                <a:solidFill>
                  <a:srgbClr val="000000"/>
                </a:solidFill>
                <a:latin typeface="Geneva"/>
                <a:cs typeface="Geneva"/>
              </a:rPr>
              <a:t>2004: In </a:t>
            </a:r>
            <a:r>
              <a:rPr lang="nl-BE" sz="2800" b="1" dirty="0" smtClean="0">
                <a:solidFill>
                  <a:srgbClr val="B2001B"/>
                </a:solidFill>
                <a:latin typeface="Geneva"/>
                <a:cs typeface="Geneva"/>
              </a:rPr>
              <a:t>Vlaanderen</a:t>
            </a:r>
            <a:r>
              <a:rPr lang="nl-BE" sz="2800" dirty="0" smtClean="0">
                <a:solidFill>
                  <a:srgbClr val="B2001B"/>
                </a:solidFill>
                <a:latin typeface="Geneva"/>
                <a:cs typeface="Geneva"/>
              </a:rPr>
              <a:t> </a:t>
            </a:r>
            <a:r>
              <a:rPr lang="nl-BE" sz="2800" dirty="0" smtClean="0">
                <a:solidFill>
                  <a:srgbClr val="000000"/>
                </a:solidFill>
                <a:latin typeface="Geneva"/>
                <a:cs typeface="Geneva"/>
              </a:rPr>
              <a:t>ontwikkelden vijf </a:t>
            </a:r>
            <a:r>
              <a:rPr lang="nl-BE" sz="2800" b="1" dirty="0" smtClean="0">
                <a:solidFill>
                  <a:srgbClr val="B2001B"/>
                </a:solidFill>
                <a:latin typeface="Geneva"/>
                <a:cs typeface="Geneva"/>
              </a:rPr>
              <a:t>paarden</a:t>
            </a:r>
            <a:r>
              <a:rPr lang="nl-BE" sz="2800" dirty="0" smtClean="0">
                <a:solidFill>
                  <a:srgbClr val="000000"/>
                </a:solidFill>
                <a:latin typeface="Geneva"/>
                <a:cs typeface="Geneva"/>
              </a:rPr>
              <a:t> een fatale hepato-encefalopathie als gevolg van opname van jacobskruiskruid. Aangezien er geen specifieke therapie voor deze pyrrozilidine-alkaloïde intoxicatie bestaat, behandelde men de patiënten hoofdzakelijk sympto-matisch, echter met fatale afloop bij alle patiënten.</a:t>
            </a:r>
          </a:p>
          <a:p>
            <a:pPr algn="just"/>
            <a:r>
              <a:rPr lang="nl-BE" sz="2800" dirty="0" smtClean="0">
                <a:solidFill>
                  <a:srgbClr val="000000"/>
                </a:solidFill>
                <a:latin typeface="Geneva"/>
                <a:cs typeface="Geneva"/>
              </a:rPr>
              <a:t>Rapport: jaarlijks 6.500 </a:t>
            </a:r>
            <a:r>
              <a:rPr lang="nl-BE" sz="2800" b="1" dirty="0" smtClean="0">
                <a:solidFill>
                  <a:srgbClr val="B2001B"/>
                </a:solidFill>
                <a:latin typeface="Geneva"/>
                <a:cs typeface="Geneva"/>
              </a:rPr>
              <a:t>paarden</a:t>
            </a:r>
            <a:r>
              <a:rPr lang="nl-BE" sz="2800" dirty="0" smtClean="0">
                <a:solidFill>
                  <a:srgbClr val="000000"/>
                </a:solidFill>
                <a:latin typeface="Geneva"/>
                <a:cs typeface="Geneva"/>
              </a:rPr>
              <a:t> † in Engeland: sterk bekritiseerd!</a:t>
            </a:r>
            <a:endParaRPr lang="nl-NL" sz="2800" dirty="0" smtClean="0">
              <a:solidFill>
                <a:srgbClr val="000000"/>
              </a:solidFill>
              <a:latin typeface="Geneva"/>
              <a:cs typeface="Geneva"/>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6" name="Afbeelding 2" descr="Paard 2.jpg"/>
          <p:cNvPicPr>
            <a:picLocks noChangeAspect="1"/>
          </p:cNvPicPr>
          <p:nvPr/>
        </p:nvPicPr>
        <p:blipFill>
          <a:blip r:embed="rId3"/>
          <a:srcRect/>
          <a:stretch>
            <a:fillRect/>
          </a:stretch>
        </p:blipFill>
        <p:spPr bwMode="auto">
          <a:xfrm>
            <a:off x="5200074" y="1172256"/>
            <a:ext cx="3190785" cy="4513488"/>
          </a:xfrm>
          <a:prstGeom prst="rect">
            <a:avLst/>
          </a:prstGeom>
          <a:noFill/>
          <a:ln w="9525">
            <a:noFill/>
            <a:miter lim="800000"/>
            <a:headEnd/>
            <a:tailEnd/>
          </a:ln>
        </p:spPr>
      </p:pic>
      <p:pic>
        <p:nvPicPr>
          <p:cNvPr id="3" name="Afbeelding 2" descr="kruiskruidlc.jpg"/>
          <p:cNvPicPr>
            <a:picLocks noChangeAspect="1"/>
          </p:cNvPicPr>
          <p:nvPr/>
        </p:nvPicPr>
        <p:blipFill>
          <a:blip r:embed="rId4"/>
          <a:stretch>
            <a:fillRect/>
          </a:stretch>
        </p:blipFill>
        <p:spPr>
          <a:xfrm>
            <a:off x="931334" y="641047"/>
            <a:ext cx="2733287" cy="5575905"/>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41552" y="219798"/>
            <a:ext cx="7772400" cy="1470025"/>
          </a:xfrm>
        </p:spPr>
        <p:txBody>
          <a:bodyPr>
            <a:normAutofit/>
          </a:bodyPr>
          <a:lstStyle/>
          <a:p>
            <a:pPr algn="just"/>
            <a:r>
              <a:rPr lang="nl-NL" sz="2400" dirty="0" smtClean="0">
                <a:solidFill>
                  <a:srgbClr val="008000"/>
                </a:solidFill>
                <a:latin typeface="Geneva"/>
                <a:cs typeface="Geneva"/>
              </a:rPr>
              <a:t>     Handboek voor risicoplanten voor dieren:</a:t>
            </a:r>
            <a:br>
              <a:rPr lang="nl-NL" sz="2400" dirty="0" smtClean="0">
                <a:solidFill>
                  <a:srgbClr val="008000"/>
                </a:solidFill>
                <a:latin typeface="Geneva"/>
                <a:cs typeface="Geneva"/>
              </a:rPr>
            </a:br>
            <a:r>
              <a:rPr lang="nl-NL" sz="2400" dirty="0" smtClean="0">
                <a:solidFill>
                  <a:srgbClr val="008000"/>
                </a:solidFill>
                <a:latin typeface="Geneva"/>
                <a:cs typeface="Geneva"/>
              </a:rPr>
              <a:t>   dosissen, casussen, therapie (</a:t>
            </a:r>
            <a:r>
              <a:rPr lang="nl-NL" sz="2400" dirty="0" err="1" smtClean="0">
                <a:solidFill>
                  <a:srgbClr val="008000"/>
                </a:solidFill>
                <a:latin typeface="Geneva"/>
                <a:cs typeface="Geneva"/>
              </a:rPr>
              <a:t>Academia</a:t>
            </a:r>
            <a:r>
              <a:rPr lang="nl-NL" sz="2400" dirty="0" smtClean="0">
                <a:solidFill>
                  <a:srgbClr val="008000"/>
                </a:solidFill>
                <a:latin typeface="Geneva"/>
                <a:cs typeface="Geneva"/>
              </a:rPr>
              <a:t> </a:t>
            </a:r>
            <a:r>
              <a:rPr lang="nl-NL" sz="2400" dirty="0" err="1" smtClean="0">
                <a:solidFill>
                  <a:srgbClr val="008000"/>
                </a:solidFill>
                <a:latin typeface="Geneva"/>
                <a:cs typeface="Geneva"/>
              </a:rPr>
              <a:t>Press</a:t>
            </a:r>
            <a:r>
              <a:rPr lang="nl-NL" sz="2400" dirty="0" smtClean="0">
                <a:solidFill>
                  <a:srgbClr val="008000"/>
                </a:solidFill>
                <a:latin typeface="Geneva"/>
                <a:cs typeface="Geneva"/>
              </a:rPr>
              <a:t>,  		 	Gent)</a:t>
            </a:r>
            <a:endParaRPr lang="nl-NL" sz="2400" dirty="0">
              <a:solidFill>
                <a:srgbClr val="008000"/>
              </a:solidFill>
              <a:latin typeface="Geneva"/>
              <a:cs typeface="Geneva"/>
            </a:endParaRPr>
          </a:p>
        </p:txBody>
      </p:sp>
      <p:sp>
        <p:nvSpPr>
          <p:cNvPr id="3" name="Subtitel 2"/>
          <p:cNvSpPr>
            <a:spLocks noGrp="1"/>
          </p:cNvSpPr>
          <p:nvPr>
            <p:ph type="subTitle" idx="1"/>
          </p:nvPr>
        </p:nvSpPr>
        <p:spPr>
          <a:xfrm>
            <a:off x="441552" y="1929337"/>
            <a:ext cx="7772400" cy="4640178"/>
          </a:xfrm>
        </p:spPr>
        <p:txBody>
          <a:bodyPr>
            <a:normAutofit/>
          </a:bodyPr>
          <a:lstStyle/>
          <a:p>
            <a:pPr algn="just"/>
            <a:endParaRPr lang="nl-BE" sz="2400" dirty="0" smtClean="0">
              <a:solidFill>
                <a:schemeClr val="tx2"/>
              </a:solidFill>
              <a:latin typeface="Geneva"/>
              <a:cs typeface="Geneva"/>
            </a:endParaRPr>
          </a:p>
        </p:txBody>
      </p:sp>
      <p:pic>
        <p:nvPicPr>
          <p:cNvPr id="5" name="Afbeelding 4" descr="9789038223995.jpg"/>
          <p:cNvPicPr>
            <a:picLocks noChangeAspect="1"/>
          </p:cNvPicPr>
          <p:nvPr/>
        </p:nvPicPr>
        <p:blipFill>
          <a:blip r:embed="rId3"/>
          <a:stretch>
            <a:fillRect/>
          </a:stretch>
        </p:blipFill>
        <p:spPr>
          <a:xfrm>
            <a:off x="3060656" y="1929337"/>
            <a:ext cx="3022687" cy="4640178"/>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41552" y="219798"/>
            <a:ext cx="7772400" cy="1470025"/>
          </a:xfrm>
        </p:spPr>
        <p:txBody>
          <a:bodyPr>
            <a:normAutofit/>
          </a:bodyPr>
          <a:lstStyle/>
          <a:p>
            <a:pPr algn="just"/>
            <a:r>
              <a:rPr lang="nl-NL" sz="2400" dirty="0" smtClean="0">
                <a:solidFill>
                  <a:srgbClr val="008000"/>
                </a:solidFill>
                <a:latin typeface="Geneva"/>
                <a:cs typeface="Geneva"/>
              </a:rPr>
              <a:t>Casus esdoorn (</a:t>
            </a:r>
            <a:r>
              <a:rPr lang="nl-NL" sz="2400" i="1" dirty="0" err="1" smtClean="0">
                <a:solidFill>
                  <a:srgbClr val="008000"/>
                </a:solidFill>
                <a:latin typeface="Geneva"/>
                <a:cs typeface="Geneva"/>
              </a:rPr>
              <a:t>Acer</a:t>
            </a:r>
            <a:r>
              <a:rPr lang="nl-NL" sz="2400" i="1" dirty="0" smtClean="0">
                <a:solidFill>
                  <a:srgbClr val="008000"/>
                </a:solidFill>
                <a:latin typeface="Geneva"/>
                <a:cs typeface="Geneva"/>
              </a:rPr>
              <a:t> </a:t>
            </a:r>
            <a:r>
              <a:rPr lang="nl-NL" sz="2400" i="1" dirty="0" err="1" smtClean="0">
                <a:solidFill>
                  <a:srgbClr val="008000"/>
                </a:solidFill>
                <a:latin typeface="Geneva"/>
                <a:cs typeface="Geneva"/>
              </a:rPr>
              <a:t>pseudo-platanus</a:t>
            </a:r>
            <a:r>
              <a:rPr lang="nl-NL" sz="2400" dirty="0" smtClean="0">
                <a:solidFill>
                  <a:srgbClr val="008000"/>
                </a:solidFill>
                <a:latin typeface="Geneva"/>
                <a:cs typeface="Geneva"/>
              </a:rPr>
              <a:t>)</a:t>
            </a:r>
            <a:endParaRPr lang="nl-NL" sz="2400" dirty="0">
              <a:solidFill>
                <a:srgbClr val="008000"/>
              </a:solidFill>
              <a:latin typeface="Geneva"/>
              <a:cs typeface="Geneva"/>
            </a:endParaRPr>
          </a:p>
        </p:txBody>
      </p:sp>
      <p:sp>
        <p:nvSpPr>
          <p:cNvPr id="3" name="Subtitel 2"/>
          <p:cNvSpPr>
            <a:spLocks noGrp="1"/>
          </p:cNvSpPr>
          <p:nvPr>
            <p:ph type="subTitle" idx="1"/>
          </p:nvPr>
        </p:nvSpPr>
        <p:spPr>
          <a:xfrm>
            <a:off x="441552" y="1929337"/>
            <a:ext cx="7772400" cy="4640178"/>
          </a:xfrm>
        </p:spPr>
        <p:txBody>
          <a:bodyPr>
            <a:normAutofit/>
          </a:bodyPr>
          <a:lstStyle/>
          <a:p>
            <a:pPr algn="just"/>
            <a:endParaRPr lang="nl-NL" sz="2400" dirty="0" smtClean="0">
              <a:solidFill>
                <a:srgbClr val="000000"/>
              </a:solidFill>
              <a:latin typeface="Geneva"/>
              <a:cs typeface="Geneva"/>
            </a:endParaRPr>
          </a:p>
        </p:txBody>
      </p:sp>
      <p:pic>
        <p:nvPicPr>
          <p:cNvPr id="4" name="Afbeelding 3" descr="Esdoorn. Foto 1.jpg"/>
          <p:cNvPicPr>
            <a:picLocks noChangeAspect="1"/>
          </p:cNvPicPr>
          <p:nvPr/>
        </p:nvPicPr>
        <p:blipFill>
          <a:blip r:embed="rId2"/>
          <a:stretch>
            <a:fillRect/>
          </a:stretch>
        </p:blipFill>
        <p:spPr>
          <a:xfrm>
            <a:off x="1245661" y="1917467"/>
            <a:ext cx="6202730" cy="4652047"/>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41552" y="219798"/>
            <a:ext cx="7772400" cy="1470025"/>
          </a:xfrm>
        </p:spPr>
        <p:txBody>
          <a:bodyPr>
            <a:normAutofit/>
          </a:bodyPr>
          <a:lstStyle/>
          <a:p>
            <a:pPr algn="just"/>
            <a:r>
              <a:rPr lang="nl-NL" sz="2400" dirty="0" smtClean="0">
                <a:solidFill>
                  <a:srgbClr val="008000"/>
                </a:solidFill>
                <a:latin typeface="Geneva"/>
                <a:cs typeface="Geneva"/>
              </a:rPr>
              <a:t>Casus esdoorn</a:t>
            </a:r>
            <a:endParaRPr lang="nl-NL" sz="2400" dirty="0">
              <a:solidFill>
                <a:srgbClr val="008000"/>
              </a:solidFill>
              <a:latin typeface="Geneva"/>
              <a:cs typeface="Geneva"/>
            </a:endParaRPr>
          </a:p>
        </p:txBody>
      </p:sp>
      <p:sp>
        <p:nvSpPr>
          <p:cNvPr id="3" name="Subtitel 2"/>
          <p:cNvSpPr>
            <a:spLocks noGrp="1"/>
          </p:cNvSpPr>
          <p:nvPr>
            <p:ph type="subTitle" idx="1"/>
          </p:nvPr>
        </p:nvSpPr>
        <p:spPr>
          <a:xfrm>
            <a:off x="441552" y="1929337"/>
            <a:ext cx="7772400" cy="4640178"/>
          </a:xfrm>
        </p:spPr>
        <p:txBody>
          <a:bodyPr>
            <a:normAutofit/>
          </a:bodyPr>
          <a:lstStyle/>
          <a:p>
            <a:pPr algn="just"/>
            <a:r>
              <a:rPr lang="nl-NL" sz="2595" dirty="0" smtClean="0">
                <a:solidFill>
                  <a:srgbClr val="B2001B"/>
                </a:solidFill>
                <a:latin typeface="Geneva"/>
                <a:cs typeface="Geneva"/>
              </a:rPr>
              <a:t>Giftige plantendelen</a:t>
            </a:r>
            <a:r>
              <a:rPr lang="nl-NL" sz="2595" dirty="0" smtClean="0">
                <a:solidFill>
                  <a:srgbClr val="000000"/>
                </a:solidFill>
                <a:latin typeface="Geneva"/>
                <a:cs typeface="Geneva"/>
              </a:rPr>
              <a:t>:</a:t>
            </a:r>
            <a:r>
              <a:rPr lang="nl-NL" sz="2595" b="1" dirty="0" smtClean="0">
                <a:solidFill>
                  <a:srgbClr val="000000"/>
                </a:solidFill>
                <a:latin typeface="Geneva"/>
                <a:cs typeface="Geneva"/>
              </a:rPr>
              <a:t> </a:t>
            </a:r>
            <a:r>
              <a:rPr lang="nl-NL" sz="2595" dirty="0" smtClean="0">
                <a:solidFill>
                  <a:srgbClr val="000000"/>
                </a:solidFill>
                <a:latin typeface="Geneva"/>
                <a:cs typeface="Geneva"/>
              </a:rPr>
              <a:t>zaden, bladeren en scheuten (door schimmels aangetast?). </a:t>
            </a:r>
          </a:p>
          <a:p>
            <a:pPr algn="just"/>
            <a:endParaRPr lang="nl-NL" sz="2595" dirty="0" smtClean="0">
              <a:solidFill>
                <a:srgbClr val="000000"/>
              </a:solidFill>
              <a:latin typeface="Geneva"/>
              <a:cs typeface="Geneva"/>
            </a:endParaRPr>
          </a:p>
          <a:p>
            <a:pPr algn="just"/>
            <a:r>
              <a:rPr lang="nl-NL" sz="2595" dirty="0" smtClean="0">
                <a:solidFill>
                  <a:srgbClr val="000000"/>
                </a:solidFill>
                <a:latin typeface="Geneva"/>
                <a:cs typeface="Geneva"/>
              </a:rPr>
              <a:t>Inktvlekkenzwammen </a:t>
            </a:r>
            <a:r>
              <a:rPr lang="nl-NL" sz="2595" i="1" dirty="0" err="1" smtClean="0">
                <a:solidFill>
                  <a:srgbClr val="000000"/>
                </a:solidFill>
                <a:latin typeface="Geneva"/>
                <a:cs typeface="Geneva"/>
              </a:rPr>
              <a:t>Rhytisma</a:t>
            </a:r>
            <a:r>
              <a:rPr lang="nl-NL" sz="2595" dirty="0" smtClean="0">
                <a:solidFill>
                  <a:srgbClr val="000000"/>
                </a:solidFill>
                <a:latin typeface="Geneva"/>
                <a:cs typeface="Geneva"/>
              </a:rPr>
              <a:t> </a:t>
            </a:r>
            <a:r>
              <a:rPr lang="nl-NL" sz="2595" i="1" dirty="0" err="1" smtClean="0">
                <a:solidFill>
                  <a:srgbClr val="000000"/>
                </a:solidFill>
                <a:latin typeface="Geneva"/>
                <a:cs typeface="Geneva"/>
              </a:rPr>
              <a:t>acerinum</a:t>
            </a:r>
            <a:r>
              <a:rPr lang="nl-NL" sz="2595" dirty="0" smtClean="0">
                <a:solidFill>
                  <a:srgbClr val="000000"/>
                </a:solidFill>
                <a:latin typeface="Geneva"/>
                <a:cs typeface="Geneva"/>
              </a:rPr>
              <a:t> en </a:t>
            </a:r>
            <a:r>
              <a:rPr lang="nl-NL" sz="2595" i="1" dirty="0" smtClean="0">
                <a:solidFill>
                  <a:srgbClr val="000000"/>
                </a:solidFill>
                <a:latin typeface="Geneva"/>
                <a:cs typeface="Geneva"/>
              </a:rPr>
              <a:t>Rh.</a:t>
            </a:r>
            <a:r>
              <a:rPr lang="nl-NL" sz="2595" dirty="0" smtClean="0">
                <a:solidFill>
                  <a:srgbClr val="000000"/>
                </a:solidFill>
                <a:latin typeface="Geneva"/>
                <a:cs typeface="Geneva"/>
              </a:rPr>
              <a:t> </a:t>
            </a:r>
            <a:r>
              <a:rPr lang="nl-NL" sz="2595" i="1" dirty="0" err="1" smtClean="0">
                <a:solidFill>
                  <a:srgbClr val="000000"/>
                </a:solidFill>
                <a:latin typeface="Geneva"/>
                <a:cs typeface="Geneva"/>
              </a:rPr>
              <a:t>punctatum</a:t>
            </a:r>
            <a:r>
              <a:rPr lang="nl-NL" sz="2595" dirty="0" smtClean="0">
                <a:solidFill>
                  <a:srgbClr val="000000"/>
                </a:solidFill>
                <a:latin typeface="Geneva"/>
                <a:cs typeface="Geneva"/>
              </a:rPr>
              <a:t> veroorzaken de ‘inktvlekkenziekte’ op bladeren. </a:t>
            </a:r>
            <a:endParaRPr lang="nl-NL" sz="2400" dirty="0" smtClean="0">
              <a:solidFill>
                <a:srgbClr val="000000"/>
              </a:solidFill>
              <a:latin typeface="Geneva"/>
              <a:cs typeface="Geneva"/>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41552" y="219798"/>
            <a:ext cx="7772400" cy="1470025"/>
          </a:xfrm>
        </p:spPr>
        <p:txBody>
          <a:bodyPr>
            <a:normAutofit/>
          </a:bodyPr>
          <a:lstStyle/>
          <a:p>
            <a:pPr algn="just"/>
            <a:r>
              <a:rPr lang="nl-NL" sz="2400" dirty="0" smtClean="0">
                <a:solidFill>
                  <a:srgbClr val="008000"/>
                </a:solidFill>
                <a:latin typeface="Geneva"/>
                <a:cs typeface="Geneva"/>
              </a:rPr>
              <a:t>Casus esdoorn</a:t>
            </a:r>
            <a:endParaRPr lang="nl-NL" sz="2400" dirty="0">
              <a:solidFill>
                <a:srgbClr val="008000"/>
              </a:solidFill>
              <a:latin typeface="Geneva"/>
              <a:cs typeface="Geneva"/>
            </a:endParaRPr>
          </a:p>
        </p:txBody>
      </p:sp>
      <p:sp>
        <p:nvSpPr>
          <p:cNvPr id="3" name="Subtitel 2"/>
          <p:cNvSpPr>
            <a:spLocks noGrp="1"/>
          </p:cNvSpPr>
          <p:nvPr>
            <p:ph type="subTitle" idx="1"/>
          </p:nvPr>
        </p:nvSpPr>
        <p:spPr>
          <a:xfrm>
            <a:off x="441552" y="1929337"/>
            <a:ext cx="7772400" cy="4640178"/>
          </a:xfrm>
        </p:spPr>
        <p:txBody>
          <a:bodyPr>
            <a:normAutofit/>
          </a:bodyPr>
          <a:lstStyle/>
          <a:p>
            <a:pPr algn="just"/>
            <a:endParaRPr lang="nl-NL" sz="2400" dirty="0" smtClean="0">
              <a:solidFill>
                <a:srgbClr val="000000"/>
              </a:solidFill>
              <a:latin typeface="Geneva"/>
              <a:cs typeface="Geneva"/>
            </a:endParaRPr>
          </a:p>
        </p:txBody>
      </p:sp>
      <p:pic>
        <p:nvPicPr>
          <p:cNvPr id="4" name="Afbeelding 3" descr="Esdoorn. foto 2.jpg"/>
          <p:cNvPicPr>
            <a:picLocks noChangeAspect="1"/>
          </p:cNvPicPr>
          <p:nvPr/>
        </p:nvPicPr>
        <p:blipFill>
          <a:blip r:embed="rId2"/>
          <a:stretch>
            <a:fillRect/>
          </a:stretch>
        </p:blipFill>
        <p:spPr>
          <a:xfrm>
            <a:off x="1310439" y="1929337"/>
            <a:ext cx="6226462" cy="466134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41552" y="219798"/>
            <a:ext cx="7772400" cy="1470025"/>
          </a:xfrm>
        </p:spPr>
        <p:txBody>
          <a:bodyPr>
            <a:normAutofit/>
          </a:bodyPr>
          <a:lstStyle/>
          <a:p>
            <a:pPr algn="just"/>
            <a:r>
              <a:rPr lang="nl-NL" sz="2400" dirty="0" smtClean="0">
                <a:solidFill>
                  <a:srgbClr val="008000"/>
                </a:solidFill>
                <a:latin typeface="Geneva"/>
                <a:cs typeface="Geneva"/>
              </a:rPr>
              <a:t>Casus esdoorn</a:t>
            </a:r>
            <a:endParaRPr lang="nl-NL" sz="2400" dirty="0">
              <a:solidFill>
                <a:srgbClr val="008000"/>
              </a:solidFill>
              <a:latin typeface="Geneva"/>
              <a:cs typeface="Geneva"/>
            </a:endParaRPr>
          </a:p>
        </p:txBody>
      </p:sp>
      <p:sp>
        <p:nvSpPr>
          <p:cNvPr id="3" name="Subtitel 2"/>
          <p:cNvSpPr>
            <a:spLocks noGrp="1"/>
          </p:cNvSpPr>
          <p:nvPr>
            <p:ph type="subTitle" idx="1"/>
          </p:nvPr>
        </p:nvSpPr>
        <p:spPr>
          <a:xfrm>
            <a:off x="441552" y="1929337"/>
            <a:ext cx="7772400" cy="4640178"/>
          </a:xfrm>
        </p:spPr>
        <p:txBody>
          <a:bodyPr>
            <a:normAutofit lnSpcReduction="10000"/>
          </a:bodyPr>
          <a:lstStyle/>
          <a:p>
            <a:pPr algn="just"/>
            <a:r>
              <a:rPr lang="nl-BE" sz="2400" b="1" dirty="0" smtClean="0">
                <a:solidFill>
                  <a:srgbClr val="B2001B"/>
                </a:solidFill>
                <a:latin typeface="Geneva"/>
                <a:cs typeface="Geneva"/>
              </a:rPr>
              <a:t>Giftige bestanddelen</a:t>
            </a:r>
            <a:r>
              <a:rPr lang="nl-BE" sz="2400" dirty="0" smtClean="0">
                <a:solidFill>
                  <a:srgbClr val="000000"/>
                </a:solidFill>
                <a:latin typeface="Geneva"/>
                <a:cs typeface="Geneva"/>
              </a:rPr>
              <a:t>:</a:t>
            </a:r>
            <a:r>
              <a:rPr lang="nl-BE" sz="2400" b="1" dirty="0" smtClean="0">
                <a:solidFill>
                  <a:srgbClr val="000000"/>
                </a:solidFill>
                <a:latin typeface="Geneva"/>
                <a:cs typeface="Geneva"/>
              </a:rPr>
              <a:t> </a:t>
            </a:r>
            <a:r>
              <a:rPr lang="nl-BE" sz="2400" dirty="0" smtClean="0">
                <a:solidFill>
                  <a:srgbClr val="000000"/>
                </a:solidFill>
                <a:latin typeface="Geneva"/>
                <a:cs typeface="Geneva"/>
              </a:rPr>
              <a:t>niet-eiwitvormende aminozuren (o.a. hypoglycine A in zaden en jonge scheuten), mogelijks ook mycotoxines (teervlekken).</a:t>
            </a:r>
          </a:p>
          <a:p>
            <a:pPr algn="just"/>
            <a:r>
              <a:rPr lang="nl-NL" sz="2400" dirty="0" smtClean="0">
                <a:solidFill>
                  <a:srgbClr val="000000"/>
                </a:solidFill>
                <a:latin typeface="Geneva"/>
                <a:cs typeface="Geneva"/>
              </a:rPr>
              <a:t>Verder onderzoek nodig om klaarheid te brengen en om de periodieke toename van hypoglycine A in de zaden (en bladeren) te begrijpen (schimmels?).</a:t>
            </a:r>
          </a:p>
          <a:p>
            <a:pPr algn="just"/>
            <a:endParaRPr lang="nl-BE" sz="2400" dirty="0" smtClean="0">
              <a:solidFill>
                <a:srgbClr val="000000"/>
              </a:solidFill>
              <a:latin typeface="Geneva"/>
              <a:cs typeface="Geneva"/>
            </a:endParaRPr>
          </a:p>
          <a:p>
            <a:pPr algn="just"/>
            <a:r>
              <a:rPr lang="nl-BE" sz="2400" b="1" dirty="0" smtClean="0">
                <a:solidFill>
                  <a:srgbClr val="B2001B"/>
                </a:solidFill>
                <a:latin typeface="Geneva"/>
                <a:cs typeface="Geneva"/>
              </a:rPr>
              <a:t>Giftigheid</a:t>
            </a:r>
            <a:r>
              <a:rPr lang="nl-BE" sz="2400" dirty="0" smtClean="0">
                <a:solidFill>
                  <a:srgbClr val="000000"/>
                </a:solidFill>
                <a:latin typeface="Geneva"/>
                <a:cs typeface="Geneva"/>
              </a:rPr>
              <a:t>:</a:t>
            </a:r>
            <a:r>
              <a:rPr lang="nl-BE" sz="2400" b="1" dirty="0" smtClean="0">
                <a:solidFill>
                  <a:srgbClr val="000000"/>
                </a:solidFill>
                <a:latin typeface="Geneva"/>
                <a:cs typeface="Geneva"/>
              </a:rPr>
              <a:t> </a:t>
            </a:r>
            <a:r>
              <a:rPr lang="nl-BE" sz="2400" dirty="0" smtClean="0">
                <a:solidFill>
                  <a:schemeClr val="tx1"/>
                </a:solidFill>
                <a:latin typeface="Geneva"/>
                <a:cs typeface="Geneva"/>
              </a:rPr>
              <a:t>atypische myopathie die in 75% van de gevallen binnen 3 dagen tot de dood leidt</a:t>
            </a:r>
            <a:r>
              <a:rPr lang="nl-NL" sz="2400" dirty="0" smtClean="0">
                <a:solidFill>
                  <a:schemeClr val="tx1"/>
                </a:solidFill>
                <a:latin typeface="Geneva"/>
                <a:cs typeface="Geneva"/>
              </a:rPr>
              <a:t>. </a:t>
            </a:r>
          </a:p>
          <a:p>
            <a:pPr algn="just"/>
            <a:r>
              <a:rPr lang="nl-NL" sz="2400" dirty="0" smtClean="0">
                <a:solidFill>
                  <a:schemeClr val="tx1"/>
                </a:solidFill>
                <a:latin typeface="Geneva"/>
                <a:cs typeface="Geneva"/>
              </a:rPr>
              <a:t>    </a:t>
            </a:r>
          </a:p>
          <a:p>
            <a:pPr algn="just"/>
            <a:r>
              <a:rPr lang="nl-NL" sz="2400" b="1" dirty="0" smtClean="0">
                <a:solidFill>
                  <a:srgbClr val="000090"/>
                </a:solidFill>
                <a:latin typeface="Geneva"/>
                <a:cs typeface="Geneva"/>
              </a:rPr>
              <a:t>     </a:t>
            </a:r>
            <a:r>
              <a:rPr lang="nl-NL" sz="2400" b="1" dirty="0" smtClean="0">
                <a:solidFill>
                  <a:srgbClr val="B2001B"/>
                </a:solidFill>
                <a:latin typeface="Geneva"/>
                <a:cs typeface="Geneva"/>
              </a:rPr>
              <a:t>Paarden, </a:t>
            </a:r>
            <a:r>
              <a:rPr lang="nl-NL" sz="2400" b="1" dirty="0" smtClean="0">
                <a:solidFill>
                  <a:srgbClr val="000090"/>
                </a:solidFill>
                <a:latin typeface="Geneva"/>
                <a:cs typeface="Geneva"/>
              </a:rPr>
              <a:t>ezels</a:t>
            </a:r>
          </a:p>
          <a:p>
            <a:pPr algn="just"/>
            <a:endParaRPr lang="nl-NL" sz="2400" dirty="0" smtClean="0">
              <a:solidFill>
                <a:srgbClr val="000000"/>
              </a:solidFill>
              <a:latin typeface="Geneva"/>
              <a:cs typeface="Geneva"/>
            </a:endParaRPr>
          </a:p>
        </p:txBody>
      </p:sp>
      <p:pic>
        <p:nvPicPr>
          <p:cNvPr id="5" name="Afbeelding 4" descr="uitroepteken-rood.jpg"/>
          <p:cNvPicPr>
            <a:picLocks noChangeAspect="1"/>
          </p:cNvPicPr>
          <p:nvPr/>
        </p:nvPicPr>
        <p:blipFill>
          <a:blip r:embed="rId2"/>
          <a:stretch>
            <a:fillRect/>
          </a:stretch>
        </p:blipFill>
        <p:spPr>
          <a:xfrm flipH="1">
            <a:off x="441552" y="5817810"/>
            <a:ext cx="520096" cy="520096"/>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thema">
  <a:themeElements>
    <a:clrScheme name="Grijswaarden">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3553</TotalTime>
  <Words>1756</Words>
  <Application>Microsoft Office PowerPoint</Application>
  <PresentationFormat>Diavoorstelling (4:3)</PresentationFormat>
  <Paragraphs>205</Paragraphs>
  <Slides>59</Slides>
  <Notes>5</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59</vt:i4>
      </vt:variant>
    </vt:vector>
  </HeadingPairs>
  <TitlesOfParts>
    <vt:vector size="65" baseType="lpstr">
      <vt:lpstr>ＭＳ Ｐゴシック</vt:lpstr>
      <vt:lpstr>Arial</vt:lpstr>
      <vt:lpstr>Calibri</vt:lpstr>
      <vt:lpstr>Geneva</vt:lpstr>
      <vt:lpstr>Times New Roman</vt:lpstr>
      <vt:lpstr>Office-thema</vt:lpstr>
      <vt:lpstr>Risicoplanten voor paarden</vt:lpstr>
      <vt:lpstr>Casus gevlekte aronskelk (Arum maculatum)</vt:lpstr>
      <vt:lpstr>Casus gevlekte aronskelk</vt:lpstr>
      <vt:lpstr>Casus gevlekte aronskelk</vt:lpstr>
      <vt:lpstr>Casus gevlekte aronskelk</vt:lpstr>
      <vt:lpstr>Casus esdoorn (Acer pseudo-platanus)</vt:lpstr>
      <vt:lpstr>Casus esdoorn</vt:lpstr>
      <vt:lpstr>Casus esdoorn</vt:lpstr>
      <vt:lpstr>Casus esdoorn</vt:lpstr>
      <vt:lpstr>Casus esdoorn</vt:lpstr>
      <vt:lpstr>Casus esdoorn</vt:lpstr>
      <vt:lpstr>Casus esdoorn</vt:lpstr>
      <vt:lpstr>Casus esdoorn</vt:lpstr>
      <vt:lpstr>Casus esdoorn</vt:lpstr>
      <vt:lpstr>Casus oleander (Nerium oleander)</vt:lpstr>
      <vt:lpstr>Casus oleander</vt:lpstr>
      <vt:lpstr>PowerPoint-presentatie</vt:lpstr>
      <vt:lpstr>Casus oleander</vt:lpstr>
      <vt:lpstr>Casus Engels raaigras (Lolium temulentum)</vt:lpstr>
      <vt:lpstr>Casus Engels raaigras</vt:lpstr>
      <vt:lpstr>Casus Engels raaigras </vt:lpstr>
      <vt:lpstr>Casus Engels raaigras </vt:lpstr>
      <vt:lpstr>PowerPoint-presentatie</vt:lpstr>
      <vt:lpstr>Italiaans raaigras (Lolium multiflorum): O.K.</vt:lpstr>
      <vt:lpstr>Casus akkerpaardenstaart, heermoes  (Equisetum arvense) </vt:lpstr>
      <vt:lpstr>Casus akkerpaardestaart, heermoes </vt:lpstr>
      <vt:lpstr>Casus akkerpaardenstaart, heermoes </vt:lpstr>
      <vt:lpstr>Casus akkerpaardenstaart, heermoes </vt:lpstr>
      <vt:lpstr>Casus akkerpaardenstaart, heermoes </vt:lpstr>
      <vt:lpstr>Casus Sint-Janskruid (Hypericum perforatum)</vt:lpstr>
      <vt:lpstr>Casus Sint-Janskruid </vt:lpstr>
      <vt:lpstr>PowerPoint-presentatie</vt:lpstr>
      <vt:lpstr>hypericisme bij een paard</vt:lpstr>
      <vt:lpstr>hypericisme bij een paard</vt:lpstr>
      <vt:lpstr>hypericisme bij een paard</vt:lpstr>
      <vt:lpstr>Casus wilde liguster (Ligustrum vulgare )</vt:lpstr>
      <vt:lpstr>Casus witte acacia, valse acacia, robinia (Robinia pseudo-acacia)</vt:lpstr>
      <vt:lpstr>Casus witte acacia, valse acacia, robinia </vt:lpstr>
      <vt:lpstr>Casus witte acacia, valse acacia, robinia </vt:lpstr>
      <vt:lpstr>Casus witte acacia, valse acacia, robinia </vt:lpstr>
      <vt:lpstr>PowerPoint-presentatie</vt:lpstr>
      <vt:lpstr>Casus witte acacia, valse acacia, robinia   </vt:lpstr>
      <vt:lpstr>Casus witte acacia, valse acacia, robinia </vt:lpstr>
      <vt:lpstr>Paard gebonden aan paal</vt:lpstr>
      <vt:lpstr>Europese taxus (Taxus baccata)</vt:lpstr>
      <vt:lpstr>Casus Europese taxus</vt:lpstr>
      <vt:lpstr>Casus Europese taxus</vt:lpstr>
      <vt:lpstr>PowerPoint-presentatie</vt:lpstr>
      <vt:lpstr>Casus Europese taxus</vt:lpstr>
      <vt:lpstr>PowerPoint-presentatie</vt:lpstr>
      <vt:lpstr>Casus Europese taxus</vt:lpstr>
      <vt:lpstr>PowerPoint-presentatie</vt:lpstr>
      <vt:lpstr>PowerPoint-presentatie</vt:lpstr>
      <vt:lpstr>Casus jacobskruiskruid (Senecio jacobaea)</vt:lpstr>
      <vt:lpstr>Casus jacobskruiskruid </vt:lpstr>
      <vt:lpstr>PowerPoint-presentatie</vt:lpstr>
      <vt:lpstr>Casus jacobskruiskruid </vt:lpstr>
      <vt:lpstr>PowerPoint-presentatie</vt:lpstr>
      <vt:lpstr>     Handboek voor risicoplanten voor dieren:    dosissen, casussen, therapie (Academia Press,      Gent)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Risicoplanten voor dieren</dc:title>
  <dc:creator>marcel de cleene</dc:creator>
  <cp:lastModifiedBy>Ilse Plessers</cp:lastModifiedBy>
  <cp:revision>733</cp:revision>
  <dcterms:created xsi:type="dcterms:W3CDTF">2018-03-19T12:19:49Z</dcterms:created>
  <dcterms:modified xsi:type="dcterms:W3CDTF">2018-03-20T12:11:36Z</dcterms:modified>
</cp:coreProperties>
</file>